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9" r:id="rId2"/>
    <p:sldId id="32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AB780DE-7FA0-4AB7-ADB3-694FFD0A7F7A}">
          <p14:sldIdLst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酒井　遼平" initials="酒井　遼平" lastIdx="27" clrIdx="0">
    <p:extLst>
      <p:ext uri="{19B8F6BF-5375-455C-9EA6-DF929625EA0E}">
        <p15:presenceInfo xmlns:p15="http://schemas.microsoft.com/office/powerpoint/2012/main" userId="S-1-5-21-2710335091-2111787278-3095516345-73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0000"/>
    <a:srgbClr val="C2C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8" autoAdjust="0"/>
    <p:restoredTop sz="94333" autoAdjust="0"/>
  </p:normalViewPr>
  <p:slideViewPr>
    <p:cSldViewPr snapToGrid="0">
      <p:cViewPr varScale="1">
        <p:scale>
          <a:sx n="164" d="100"/>
          <a:sy n="164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0C87047-9CB8-43C1-BD54-C9614F3B67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A5675D-E770-46D9-B1B8-35F2304F5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04C80-4A9D-438A-8F6E-D12FEB121DD5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2E3AD7-9883-405C-97F1-960FECF08E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2B0A30-6E43-476B-8B82-6BD9E60B8A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BA87-5813-44B1-B58F-18E97A1A3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96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2107-6673-4EB7-A1A9-C964ED628E9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91045-A2AA-4373-8EDB-37E67ED7F1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97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9AAED7-EB68-B44B-A29A-E9CFE7A1147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3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9AAED7-EB68-B44B-A29A-E9CFE7A1147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40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A (White Logoty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" y="0"/>
            <a:ext cx="12192119" cy="6858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0" y="4714043"/>
            <a:ext cx="12192119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200"/>
            <a:ext cx="3575998" cy="6436801"/>
          </a:xfrm>
          <a:prstGeom prst="rect">
            <a:avLst/>
          </a:prstGeom>
        </p:spPr>
      </p:pic>
      <p:sp>
        <p:nvSpPr>
          <p:cNvPr id="27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6" y="5839504"/>
            <a:ext cx="9937273" cy="1011600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/>
              <a:t>&lt;MM/DD/YYYY&gt;</a:t>
            </a:r>
            <a:br>
              <a:rPr lang="en-US" altLang="ja-JP"/>
            </a:br>
            <a:r>
              <a:rPr lang="en-US" altLang="ja-JP"/>
              <a:t>&lt;NTT DATA Corporation&gt;</a:t>
            </a:r>
            <a:br>
              <a:rPr lang="en-US" altLang="ja-JP"/>
            </a:br>
            <a:r>
              <a:rPr lang="en-US" altLang="ja-JP"/>
              <a:t>&lt;XXXXXXXXXXXX&gt;</a:t>
            </a:r>
            <a:endParaRPr lang="en-US" altLang="ja-JP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6" y="4770296"/>
            <a:ext cx="9937273" cy="990000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en-US" altLang="ja-JP" spc="0" dirty="0" smtClean="0">
                <a:solidFill>
                  <a:srgbClr val="FFFFFF"/>
                </a:solidFill>
                <a:latin typeface="+mj-lt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en-US" altLang="ja-JP"/>
              <a:t>[Title]</a:t>
            </a:r>
            <a:endParaRPr kumimoji="1" lang="en-US" altLang="ja-JP" dirty="0"/>
          </a:p>
        </p:txBody>
      </p:sp>
      <p:sp>
        <p:nvSpPr>
          <p:cNvPr id="10" name="TextBox 12"/>
          <p:cNvSpPr txBox="1"/>
          <p:nvPr/>
        </p:nvSpPr>
        <p:spPr>
          <a:xfrm>
            <a:off x="10536125" y="6707601"/>
            <a:ext cx="1608715" cy="1275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r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rgbClr val="FFFFFF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47A7B74-48AA-304D-8A41-3EA692EE52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06503" y="253134"/>
            <a:ext cx="2635200" cy="9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4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 (Human Blue Logoty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4714043"/>
            <a:ext cx="12192119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200"/>
            <a:ext cx="3575998" cy="6436801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6" y="5839504"/>
            <a:ext cx="9937273" cy="1011600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/>
              <a:t>&lt;MM/DD/YYYY&gt;</a:t>
            </a:r>
            <a:br>
              <a:rPr lang="en-US" altLang="ja-JP"/>
            </a:br>
            <a:r>
              <a:rPr lang="en-US" altLang="ja-JP"/>
              <a:t>&lt;NTT DATA Corporation&gt;</a:t>
            </a:r>
            <a:br>
              <a:rPr lang="en-US" altLang="ja-JP"/>
            </a:br>
            <a:r>
              <a:rPr lang="en-US" altLang="ja-JP"/>
              <a:t>&lt;XXXXXXXXXXXX&gt;</a:t>
            </a:r>
            <a:endParaRPr lang="en-US" altLang="ja-JP" dirty="0"/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6" y="4770296"/>
            <a:ext cx="9937273" cy="990000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en-US" altLang="ja-JP" spc="0" dirty="0" smtClean="0">
                <a:solidFill>
                  <a:srgbClr val="FFFFFF"/>
                </a:solidFill>
                <a:latin typeface="+mj-lt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en-US" altLang="ja-JP"/>
              <a:t>[Title]</a:t>
            </a:r>
            <a:endParaRPr kumimoji="1" lang="en-US" altLang="ja-JP" dirty="0"/>
          </a:p>
        </p:txBody>
      </p:sp>
      <p:sp>
        <p:nvSpPr>
          <p:cNvPr id="9" name="TextBox 12"/>
          <p:cNvSpPr txBox="1"/>
          <p:nvPr/>
        </p:nvSpPr>
        <p:spPr>
          <a:xfrm>
            <a:off x="10536125" y="6707601"/>
            <a:ext cx="1608715" cy="1275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r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rgbClr val="FFFFFF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611DE41-3F6F-044D-8535-2B53BB9D23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02144" y="254820"/>
            <a:ext cx="2635200" cy="9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0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207460" y="908721"/>
            <a:ext cx="9444545" cy="5256409"/>
          </a:xfrm>
          <a:prstGeom prst="rect">
            <a:avLst/>
          </a:prstGeom>
        </p:spPr>
        <p:txBody>
          <a:bodyPr lIns="183600" rIns="183600"/>
          <a:lstStyle>
            <a:lvl1pPr marL="514350" indent="-514350" fontAlgn="ctr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 sz="2000" b="0" i="0" spc="100" baseline="0">
                <a:solidFill>
                  <a:schemeClr val="tx1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 fontAlgn="ctr">
              <a:spcBef>
                <a:spcPts val="0"/>
              </a:spcBef>
              <a:spcAft>
                <a:spcPts val="0"/>
              </a:spcAft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219108" indent="0" fontAlgn="ctr">
              <a:spcBef>
                <a:spcPts val="0"/>
              </a:spcBef>
              <a:spcAft>
                <a:spcPts val="0"/>
              </a:spcAft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828664" indent="0">
              <a:buFontTx/>
              <a:buNone/>
              <a:defRPr>
                <a:solidFill>
                  <a:schemeClr val="tx2"/>
                </a:solidFill>
              </a:defRPr>
            </a:lvl4pPr>
            <a:lvl5pPr marL="2438218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en-US" altLang="ja-JP" dirty="0"/>
              <a:t>Click and enter text.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326" y="6504431"/>
            <a:ext cx="1159714" cy="295200"/>
          </a:xfrm>
          <a:prstGeom prst="rect">
            <a:avLst/>
          </a:prstGeom>
        </p:spPr>
      </p:pic>
      <p:sp>
        <p:nvSpPr>
          <p:cNvPr id="13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8" y="0"/>
            <a:ext cx="11844000" cy="7316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en-US" altLang="ja-JP" spc="0" dirty="0" smtClean="0">
                <a:solidFill>
                  <a:schemeClr val="tx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en-US" altLang="ja-JP"/>
              <a:t>[Agenda]</a:t>
            </a:r>
            <a:endParaRPr kumimoji="1" lang="en-US" altLang="ja-JP" dirty="0"/>
          </a:p>
        </p:txBody>
      </p:sp>
      <p:sp>
        <p:nvSpPr>
          <p:cNvPr id="10" name="TextBox 12"/>
          <p:cNvSpPr txBox="1"/>
          <p:nvPr/>
        </p:nvSpPr>
        <p:spPr>
          <a:xfrm>
            <a:off x="2080172" y="6580944"/>
            <a:ext cx="1608715" cy="1275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r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tx1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5761153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tx1"/>
                </a:solidFill>
                <a:latin typeface="+mn-lt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tx1"/>
              </a:solidFill>
              <a:latin typeface="+mn-lt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59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iddle 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1548000" y="979715"/>
            <a:ext cx="9097200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400" spc="200" baseline="0">
                <a:solidFill>
                  <a:srgbClr val="FFFFFF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[Middle Title Page]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6503752"/>
            <a:ext cx="1178351" cy="296174"/>
          </a:xfrm>
          <a:prstGeom prst="rect">
            <a:avLst/>
          </a:prstGeom>
        </p:spPr>
      </p:pic>
      <p:sp>
        <p:nvSpPr>
          <p:cNvPr id="8" name="TextBox 12"/>
          <p:cNvSpPr txBox="1"/>
          <p:nvPr/>
        </p:nvSpPr>
        <p:spPr>
          <a:xfrm>
            <a:off x="231284" y="6593330"/>
            <a:ext cx="1616243" cy="123111"/>
          </a:xfrm>
          <a:prstGeom prst="rect">
            <a:avLst/>
          </a:prstGeom>
          <a:noFill/>
        </p:spPr>
        <p:txBody>
          <a:bodyPr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sp>
        <p:nvSpPr>
          <p:cNvPr id="9" name="TextBox 16"/>
          <p:cNvSpPr txBox="1"/>
          <p:nvPr/>
        </p:nvSpPr>
        <p:spPr>
          <a:xfrm>
            <a:off x="5761153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+mn-lt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+mn-lt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82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40004" y="908720"/>
            <a:ext cx="11112001" cy="5256410"/>
          </a:xfrm>
          <a:prstGeom prst="rect">
            <a:avLst/>
          </a:prstGeom>
        </p:spPr>
        <p:txBody>
          <a:bodyPr lIns="90000"/>
          <a:lstStyle>
            <a:lvl1pPr marL="342900" marR="0" indent="-34290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sz="2000" b="0" i="0" spc="1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09555" indent="-342900" fontAlgn="ctr">
              <a:spcBef>
                <a:spcPts val="0"/>
              </a:spcBef>
              <a:buFont typeface="Wingdings" panose="05000000000000000000" pitchFamily="2" charset="2"/>
              <a:buChar char="Ø"/>
              <a:defRPr sz="2000" b="0" i="0" spc="100">
                <a:solidFill>
                  <a:schemeClr val="tx1"/>
                </a:solidFill>
                <a:latin typeface="+mn-lt"/>
                <a:ea typeface="+mn-ea"/>
                <a:cs typeface="Meiryo UI" panose="020B0604030504040204" pitchFamily="50" charset="-128"/>
              </a:defRPr>
            </a:lvl2pPr>
            <a:lvl3pPr marL="1219108" indent="-342900" fontAlgn="ctr">
              <a:spcBef>
                <a:spcPts val="0"/>
              </a:spcBef>
              <a:buFont typeface="Wingdings" panose="05000000000000000000" pitchFamily="2" charset="2"/>
              <a:buChar char="u"/>
              <a:defRPr sz="2000" b="0" i="0" spc="100">
                <a:solidFill>
                  <a:schemeClr val="tx1"/>
                </a:solidFill>
                <a:latin typeface="+mn-lt"/>
                <a:ea typeface="+mn-ea"/>
                <a:cs typeface="Meiryo UI" panose="020B0604030504040204" pitchFamily="50" charset="-128"/>
              </a:defRPr>
            </a:lvl3pPr>
            <a:lvl4pPr marL="2057264" indent="-4572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</a:defRPr>
            </a:lvl4pPr>
            <a:lvl5pPr marL="2552518" indent="-4572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</a:defRPr>
            </a:lvl5pPr>
          </a:lstStyle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Click and enter text.</a:t>
            </a:r>
          </a:p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dirty="0"/>
              <a:t>1</a:t>
            </a:r>
          </a:p>
          <a:p>
            <a:pPr marL="266655" marR="0" lvl="1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dirty="0"/>
              <a:t>2</a:t>
            </a:r>
          </a:p>
          <a:p>
            <a:pPr marL="876208" marR="0" lvl="2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dirty="0"/>
              <a:t>3</a:t>
            </a:r>
          </a:p>
          <a:p>
            <a:pPr marL="1600064" marR="0" lvl="3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dirty="0"/>
              <a:t>4</a:t>
            </a:r>
          </a:p>
          <a:p>
            <a:pPr marL="2095318" marR="0" lvl="4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dirty="0"/>
              <a:t>5</a:t>
            </a:r>
          </a:p>
          <a:p>
            <a:pPr marL="0" marR="0" lvl="0" indent="0" algn="l" defTabSz="609555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8" y="0"/>
            <a:ext cx="11844000" cy="731661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en-US" altLang="ja-JP" sz="2200" spc="0" dirty="0" smtClean="0">
                <a:solidFill>
                  <a:schemeClr val="accent2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en-US" altLang="ja-JP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29822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40004" y="908720"/>
            <a:ext cx="11112001" cy="5256410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Tx/>
              <a:buNone/>
              <a:defRPr sz="2000" b="0" i="0" spc="1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09555" indent="0" fontAlgn="ctr">
              <a:spcBef>
                <a:spcPts val="0"/>
              </a:spcBef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219108" indent="0" fontAlgn="ctr">
              <a:spcBef>
                <a:spcPts val="0"/>
              </a:spcBef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828664" indent="0">
              <a:buFontTx/>
              <a:buNone/>
              <a:defRPr>
                <a:solidFill>
                  <a:schemeClr val="tx2"/>
                </a:solidFill>
              </a:defRPr>
            </a:lvl4pPr>
            <a:lvl5pPr marL="2438218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en-US" altLang="ja-JP" dirty="0"/>
              <a:t>Click and enter text.</a:t>
            </a:r>
            <a:endParaRPr kumimoji="1" lang="ja-JP" altLang="en-US" dirty="0"/>
          </a:p>
        </p:txBody>
      </p:sp>
      <p:sp>
        <p:nvSpPr>
          <p:cNvPr id="5" name="Rectangle 20"/>
          <p:cNvSpPr/>
          <p:nvPr/>
        </p:nvSpPr>
        <p:spPr>
          <a:xfrm>
            <a:off x="0" y="0"/>
            <a:ext cx="12192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024" tIns="42012" rIns="84024" bIns="42012" rtlCol="0" anchor="ctr">
            <a:normAutofit/>
          </a:bodyPr>
          <a:lstStyle/>
          <a:p>
            <a:pPr algn="ctr"/>
            <a:endParaRPr lang="en-US" dirty="0">
              <a:latin typeface="+mj-ea"/>
              <a:ea typeface="+mj-ea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8" y="0"/>
            <a:ext cx="11844000" cy="731661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en-US" altLang="ja-JP" spc="0" dirty="0" smtClean="0">
                <a:solidFill>
                  <a:schemeClr val="bg1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en-US" altLang="ja-JP"/>
              <a:t>[Title]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95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s C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6503752"/>
            <a:ext cx="1178351" cy="296174"/>
          </a:xfrm>
          <a:prstGeom prst="rect">
            <a:avLst/>
          </a:prstGeom>
        </p:spPr>
      </p:pic>
      <p:sp>
        <p:nvSpPr>
          <p:cNvPr id="12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3981866" y="2852936"/>
            <a:ext cx="4247180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marR="0" indent="0" algn="l" defTabSz="53455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spc="88" baseline="0">
                <a:solidFill>
                  <a:schemeClr val="bg1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534552" indent="0" fontAlgn="ctr">
              <a:spcBef>
                <a:spcPts val="0"/>
              </a:spcBef>
              <a:buFontTx/>
              <a:buNone/>
              <a:defRPr sz="1754" b="0" i="0" spc="88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069105" indent="0" fontAlgn="ctr">
              <a:spcBef>
                <a:spcPts val="0"/>
              </a:spcBef>
              <a:buFontTx/>
              <a:buNone/>
              <a:defRPr sz="1754" b="0" i="0" spc="88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03659" indent="0">
              <a:buFontTx/>
              <a:buNone/>
              <a:defRPr>
                <a:solidFill>
                  <a:schemeClr val="tx2"/>
                </a:solidFill>
              </a:defRPr>
            </a:lvl4pPr>
            <a:lvl5pPr marL="2138212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2000" spc="200">
                <a:solidFill>
                  <a:srgbClr val="FFFFFF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［</a:t>
            </a:r>
            <a:r>
              <a:rPr lang="en-US" altLang="ja-JP" sz="2000" spc="200">
                <a:solidFill>
                  <a:srgbClr val="FFFFFF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Photo/Movie</a:t>
            </a:r>
            <a:r>
              <a:rPr lang="ja-JP" altLang="en-US" sz="2000" spc="200">
                <a:solidFill>
                  <a:srgbClr val="FFFFFF"/>
                </a:solidFill>
                <a:latin typeface="Arial" panose="020B0604020202020204" pitchFamily="34" charset="0"/>
                <a:ea typeface="HGPGothicE" charset="-128"/>
                <a:cs typeface="Arial" panose="020B0604020202020204" pitchFamily="34" charset="0"/>
              </a:rPr>
              <a:t>］</a:t>
            </a:r>
            <a:endParaRPr lang="ja-JP" altLang="en-US" sz="2000" spc="200" dirty="0">
              <a:solidFill>
                <a:srgbClr val="FFFFFF"/>
              </a:solidFill>
              <a:latin typeface="Arial" panose="020B0604020202020204" pitchFamily="34" charset="0"/>
              <a:ea typeface="HGPGothicE" charset="-128"/>
              <a:cs typeface="Arial" panose="020B0604020202020204" pitchFamily="34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231284" y="6593330"/>
            <a:ext cx="1616243" cy="123111"/>
          </a:xfrm>
          <a:prstGeom prst="rect">
            <a:avLst/>
          </a:prstGeom>
          <a:noFill/>
        </p:spPr>
        <p:txBody>
          <a:bodyPr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sp>
        <p:nvSpPr>
          <p:cNvPr id="6" name="TextBox 16"/>
          <p:cNvSpPr txBox="1"/>
          <p:nvPr/>
        </p:nvSpPr>
        <p:spPr>
          <a:xfrm>
            <a:off x="5761153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+mn-lt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+mn-lt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3997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8" name="TextBox 12"/>
          <p:cNvSpPr txBox="1"/>
          <p:nvPr/>
        </p:nvSpPr>
        <p:spPr>
          <a:xfrm>
            <a:off x="10416480" y="6580944"/>
            <a:ext cx="1608715" cy="127585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r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tx1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7310CC0-8B36-8146-A6F6-1F194745B7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6850" y="2714625"/>
            <a:ext cx="4125600" cy="14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7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5F22E-2B03-4D13-8132-398426538DD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76F78D-F63D-4730-BEE5-F3D0B8281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04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6434124"/>
            <a:ext cx="12192000" cy="42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520" y="6503752"/>
            <a:ext cx="1178351" cy="29617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1651"/>
            <a:ext cx="709083" cy="1276350"/>
          </a:xfrm>
          <a:prstGeom prst="rect">
            <a:avLst/>
          </a:prstGeom>
        </p:spPr>
      </p:pic>
      <p:sp>
        <p:nvSpPr>
          <p:cNvPr id="8" name="TextBox 12"/>
          <p:cNvSpPr txBox="1"/>
          <p:nvPr/>
        </p:nvSpPr>
        <p:spPr>
          <a:xfrm>
            <a:off x="715441" y="6593330"/>
            <a:ext cx="3149600" cy="123111"/>
          </a:xfrm>
          <a:prstGeom prst="rect">
            <a:avLst/>
          </a:prstGeom>
          <a:noFill/>
        </p:spPr>
        <p:txBody>
          <a:bodyPr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+mn-lt"/>
                <a:ea typeface="HGPGothicE" charset="-128"/>
                <a:cs typeface="Meiryo UI" pitchFamily="50" charset="-128"/>
              </a:rPr>
              <a:t>© 2021 NTT DATA Corporation</a:t>
            </a:r>
          </a:p>
        </p:txBody>
      </p:sp>
    </p:spTree>
    <p:extLst>
      <p:ext uri="{BB962C8B-B14F-4D97-AF65-F5344CB8AC3E}">
        <p14:creationId xmlns:p14="http://schemas.microsoft.com/office/powerpoint/2010/main" val="22614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09555" rtl="0" eaLnBrk="1" fontAlgn="base" hangingPunct="1">
        <a:spcBef>
          <a:spcPct val="0"/>
        </a:spcBef>
        <a:spcAft>
          <a:spcPct val="0"/>
        </a:spcAft>
        <a:defRPr kumimoji="1" sz="2400" b="0" i="0" kern="1200" spc="20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フリーフォーム 251"/>
          <p:cNvSpPr/>
          <p:nvPr/>
        </p:nvSpPr>
        <p:spPr>
          <a:xfrm>
            <a:off x="7792570" y="1781985"/>
            <a:ext cx="747043" cy="571249"/>
          </a:xfrm>
          <a:custGeom>
            <a:avLst/>
            <a:gdLst>
              <a:gd name="connsiteX0" fmla="*/ 0 w 800100"/>
              <a:gd name="connsiteY0" fmla="*/ 410136 h 410136"/>
              <a:gd name="connsiteX1" fmla="*/ 0 w 800100"/>
              <a:gd name="connsiteY1" fmla="*/ 0 h 410136"/>
              <a:gd name="connsiteX2" fmla="*/ 800100 w 800100"/>
              <a:gd name="connsiteY2" fmla="*/ 0 h 41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00" h="410136">
                <a:moveTo>
                  <a:pt x="0" y="410136"/>
                </a:moveTo>
                <a:lnTo>
                  <a:pt x="0" y="0"/>
                </a:lnTo>
                <a:lnTo>
                  <a:pt x="800100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253" name="フリーフォーム 252"/>
          <p:cNvSpPr/>
          <p:nvPr/>
        </p:nvSpPr>
        <p:spPr>
          <a:xfrm>
            <a:off x="7987553" y="2064374"/>
            <a:ext cx="552060" cy="571249"/>
          </a:xfrm>
          <a:custGeom>
            <a:avLst/>
            <a:gdLst>
              <a:gd name="connsiteX0" fmla="*/ 0 w 800100"/>
              <a:gd name="connsiteY0" fmla="*/ 410136 h 410136"/>
              <a:gd name="connsiteX1" fmla="*/ 0 w 800100"/>
              <a:gd name="connsiteY1" fmla="*/ 0 h 410136"/>
              <a:gd name="connsiteX2" fmla="*/ 800100 w 800100"/>
              <a:gd name="connsiteY2" fmla="*/ 0 h 41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00" h="410136">
                <a:moveTo>
                  <a:pt x="0" y="410136"/>
                </a:moveTo>
                <a:lnTo>
                  <a:pt x="0" y="0"/>
                </a:lnTo>
                <a:lnTo>
                  <a:pt x="800100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cxnSp>
        <p:nvCxnSpPr>
          <p:cNvPr id="230" name="直線コネクタ 229"/>
          <p:cNvCxnSpPr/>
          <p:nvPr/>
        </p:nvCxnSpPr>
        <p:spPr>
          <a:xfrm>
            <a:off x="8001000" y="2791102"/>
            <a:ext cx="538614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>
            <a:off x="7725335" y="5920973"/>
            <a:ext cx="813547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6293224" y="5920973"/>
            <a:ext cx="813547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>
            <a:off x="6293224" y="5226989"/>
            <a:ext cx="2245658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8" name="グループ化 227"/>
          <p:cNvGrpSpPr/>
          <p:nvPr/>
        </p:nvGrpSpPr>
        <p:grpSpPr>
          <a:xfrm>
            <a:off x="7286056" y="4029428"/>
            <a:ext cx="1252826" cy="181536"/>
            <a:chOff x="6688096" y="4029428"/>
            <a:chExt cx="1743211" cy="181536"/>
          </a:xfrm>
        </p:grpSpPr>
        <p:cxnSp>
          <p:nvCxnSpPr>
            <p:cNvPr id="225" name="直線コネクタ 224"/>
            <p:cNvCxnSpPr/>
            <p:nvPr/>
          </p:nvCxnSpPr>
          <p:spPr>
            <a:xfrm>
              <a:off x="6688096" y="4210964"/>
              <a:ext cx="174321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コネクタ 226"/>
            <p:cNvCxnSpPr/>
            <p:nvPr/>
          </p:nvCxnSpPr>
          <p:spPr>
            <a:xfrm>
              <a:off x="6688096" y="4029428"/>
              <a:ext cx="174321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フリーフォーム 219"/>
          <p:cNvSpPr/>
          <p:nvPr/>
        </p:nvSpPr>
        <p:spPr>
          <a:xfrm>
            <a:off x="6150920" y="3206987"/>
            <a:ext cx="2387962" cy="383377"/>
          </a:xfrm>
          <a:custGeom>
            <a:avLst/>
            <a:gdLst>
              <a:gd name="connsiteX0" fmla="*/ 0 w 1216959"/>
              <a:gd name="connsiteY0" fmla="*/ 0 h 571500"/>
              <a:gd name="connsiteX1" fmla="*/ 0 w 1216959"/>
              <a:gd name="connsiteY1" fmla="*/ 571500 h 571500"/>
              <a:gd name="connsiteX2" fmla="*/ 1216959 w 1216959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959" h="571500">
                <a:moveTo>
                  <a:pt x="0" y="0"/>
                </a:moveTo>
                <a:lnTo>
                  <a:pt x="0" y="571500"/>
                </a:lnTo>
                <a:lnTo>
                  <a:pt x="1216959" y="57150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219" name="フリーフォーム 218"/>
          <p:cNvSpPr/>
          <p:nvPr/>
        </p:nvSpPr>
        <p:spPr>
          <a:xfrm>
            <a:off x="5849594" y="3348318"/>
            <a:ext cx="1243729" cy="679078"/>
          </a:xfrm>
          <a:custGeom>
            <a:avLst/>
            <a:gdLst>
              <a:gd name="connsiteX0" fmla="*/ 0 w 1216959"/>
              <a:gd name="connsiteY0" fmla="*/ 0 h 571500"/>
              <a:gd name="connsiteX1" fmla="*/ 0 w 1216959"/>
              <a:gd name="connsiteY1" fmla="*/ 571500 h 571500"/>
              <a:gd name="connsiteX2" fmla="*/ 1216959 w 1216959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959" h="571500">
                <a:moveTo>
                  <a:pt x="0" y="0"/>
                </a:moveTo>
                <a:lnTo>
                  <a:pt x="0" y="571500"/>
                </a:lnTo>
                <a:lnTo>
                  <a:pt x="1216959" y="57150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cxnSp>
        <p:nvCxnSpPr>
          <p:cNvPr id="217" name="直線コネクタ 216"/>
          <p:cNvCxnSpPr/>
          <p:nvPr/>
        </p:nvCxnSpPr>
        <p:spPr>
          <a:xfrm>
            <a:off x="4571999" y="4210964"/>
            <a:ext cx="2521325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>
            <a:off x="4585447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5244352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>
            <a:off x="6380629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>
            <a:off x="7032810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>
            <a:off x="4571999" y="1614776"/>
            <a:ext cx="3966883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4571999" y="2350305"/>
            <a:ext cx="1055595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グループ化 193"/>
          <p:cNvGrpSpPr/>
          <p:nvPr/>
        </p:nvGrpSpPr>
        <p:grpSpPr>
          <a:xfrm>
            <a:off x="2763370" y="1735802"/>
            <a:ext cx="732865" cy="1581184"/>
            <a:chOff x="1388180" y="1735802"/>
            <a:chExt cx="719418" cy="1581184"/>
          </a:xfrm>
          <a:effectLst/>
        </p:grpSpPr>
        <p:cxnSp>
          <p:nvCxnSpPr>
            <p:cNvPr id="195" name="直線コネクタ 194"/>
            <p:cNvCxnSpPr/>
            <p:nvPr/>
          </p:nvCxnSpPr>
          <p:spPr>
            <a:xfrm>
              <a:off x="1388180" y="1735802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>
            <a:xfrm>
              <a:off x="1388180" y="2262863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/>
            <p:nvPr/>
          </p:nvCxnSpPr>
          <p:spPr>
            <a:xfrm>
              <a:off x="1388180" y="2789924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1388180" y="3316986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7" name="直線コネクタ 186"/>
          <p:cNvCxnSpPr/>
          <p:nvPr/>
        </p:nvCxnSpPr>
        <p:spPr>
          <a:xfrm>
            <a:off x="3099547" y="5746237"/>
            <a:ext cx="225910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ビッグデータ活用基盤 リファレンスアーキテクチャ図</a:t>
            </a:r>
            <a:endParaRPr kumimoji="1" lang="ja-JP" altLang="en-US" b="1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1441652" y="1432111"/>
            <a:ext cx="432000" cy="4831528"/>
            <a:chOff x="11442551" y="1432111"/>
            <a:chExt cx="432000" cy="4831528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1442551" y="3364616"/>
              <a:ext cx="432000" cy="142836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対話的な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デー</a:t>
              </a: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タ探索</a:t>
              </a:r>
            </a:p>
          </p:txBody>
        </p:sp>
        <p:sp>
          <p:nvSpPr>
            <p:cNvPr id="15" name="テキスト ボックス 120"/>
            <p:cNvSpPr txBox="1"/>
            <p:nvPr/>
          </p:nvSpPr>
          <p:spPr>
            <a:xfrm>
              <a:off x="11442551" y="2433918"/>
              <a:ext cx="432000" cy="844912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定期的な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レ</a:t>
              </a: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ポ</a:t>
              </a:r>
              <a:r>
                <a:rPr kumimoji="1" lang="ja-JP" altLang="en-US" sz="1200" b="1" i="0" u="none" strike="noStrike" kern="1200" cap="none" spc="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ー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ト</a:t>
              </a:r>
            </a:p>
          </p:txBody>
        </p:sp>
        <p:sp>
          <p:nvSpPr>
            <p:cNvPr id="18" name="テキスト ボックス 120"/>
            <p:cNvSpPr txBox="1"/>
            <p:nvPr/>
          </p:nvSpPr>
          <p:spPr>
            <a:xfrm>
              <a:off x="11442551" y="4951586"/>
              <a:ext cx="430203" cy="131205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リ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アルタ</a:t>
              </a: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イ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ム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活用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テキスト ボックス 120"/>
            <p:cNvSpPr txBox="1"/>
            <p:nvPr/>
          </p:nvSpPr>
          <p:spPr>
            <a:xfrm>
              <a:off x="11442551" y="1432111"/>
              <a:ext cx="432000" cy="91819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システ</a:t>
              </a:r>
              <a:r>
                <a:rPr kumimoji="1" lang="ja-JP" altLang="en-US" sz="1200" b="1" i="0" u="none" strike="noStrike" kern="1200" cap="none" spc="1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ム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連携</a:t>
              </a:r>
            </a:p>
          </p:txBody>
        </p:sp>
      </p:grpSp>
      <p:sp>
        <p:nvSpPr>
          <p:cNvPr id="16" name="テキスト ボックス 120"/>
          <p:cNvSpPr txBox="1"/>
          <p:nvPr/>
        </p:nvSpPr>
        <p:spPr>
          <a:xfrm>
            <a:off x="318348" y="1432112"/>
            <a:ext cx="288000" cy="336086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</a:ln>
        </p:spPr>
        <p:txBody>
          <a:bodyPr vert="eaVert" wrap="square" lIns="0" tIns="0" rIns="0" bIns="0" rtlCol="0" anchor="ctr">
            <a:noAutofit/>
          </a:bodyPr>
          <a:lstStyle>
            <a:defPPr>
              <a:defRPr lang="ja-JP"/>
            </a:defPPr>
            <a:lvl1pPr algn="ctr">
              <a:defRPr sz="1000" b="1" u="none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バッチ</a:t>
            </a:r>
          </a:p>
        </p:txBody>
      </p:sp>
      <p:sp>
        <p:nvSpPr>
          <p:cNvPr id="17" name="テキスト ボックス 120"/>
          <p:cNvSpPr txBox="1"/>
          <p:nvPr/>
        </p:nvSpPr>
        <p:spPr>
          <a:xfrm>
            <a:off x="324797" y="4956958"/>
            <a:ext cx="280684" cy="1306682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</a:ln>
        </p:spPr>
        <p:txBody>
          <a:bodyPr vert="eaVert" wrap="square" lIns="0" tIns="0" rIns="0" bIns="0" rtlCol="0" anchor="ctr">
            <a:noAutofit/>
          </a:bodyPr>
          <a:lstStyle>
            <a:defPPr>
              <a:defRPr lang="ja-JP"/>
            </a:defPPr>
            <a:lvl1pPr algn="ctr">
              <a:defRPr sz="1200" b="1" u="none" spc="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ス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トリ</a:t>
            </a:r>
            <a:r>
              <a:rPr kumimoji="1" lang="ja-JP" altLang="en-US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ム</a:t>
            </a:r>
          </a:p>
        </p:txBody>
      </p:sp>
      <p:grpSp>
        <p:nvGrpSpPr>
          <p:cNvPr id="128" name="グループ化 127"/>
          <p:cNvGrpSpPr/>
          <p:nvPr/>
        </p:nvGrpSpPr>
        <p:grpSpPr>
          <a:xfrm>
            <a:off x="770642" y="862774"/>
            <a:ext cx="921892" cy="5400866"/>
            <a:chOff x="704110" y="862774"/>
            <a:chExt cx="1180785" cy="5400866"/>
          </a:xfrm>
        </p:grpSpPr>
        <p:sp>
          <p:nvSpPr>
            <p:cNvPr id="127" name="正方形/長方形 11"/>
            <p:cNvSpPr/>
            <p:nvPr/>
          </p:nvSpPr>
          <p:spPr>
            <a:xfrm>
              <a:off x="704110" y="862774"/>
              <a:ext cx="1180785" cy="5400866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正方形/長方形 11"/>
            <p:cNvSpPr/>
            <p:nvPr/>
          </p:nvSpPr>
          <p:spPr>
            <a:xfrm>
              <a:off x="704110" y="862775"/>
              <a:ext cx="1180785" cy="54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54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データソース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55" name="グループ化 254"/>
          <p:cNvGrpSpPr/>
          <p:nvPr/>
        </p:nvGrpSpPr>
        <p:grpSpPr>
          <a:xfrm>
            <a:off x="10342108" y="862773"/>
            <a:ext cx="921892" cy="1490461"/>
            <a:chOff x="10227808" y="862773"/>
            <a:chExt cx="921892" cy="1490461"/>
          </a:xfrm>
        </p:grpSpPr>
        <p:grpSp>
          <p:nvGrpSpPr>
            <p:cNvPr id="132" name="グループ化 131"/>
            <p:cNvGrpSpPr/>
            <p:nvPr/>
          </p:nvGrpSpPr>
          <p:grpSpPr>
            <a:xfrm>
              <a:off x="10227808" y="862773"/>
              <a:ext cx="921892" cy="1490461"/>
              <a:chOff x="704110" y="862773"/>
              <a:chExt cx="1180785" cy="1490461"/>
            </a:xfrm>
          </p:grpSpPr>
          <p:sp>
            <p:nvSpPr>
              <p:cNvPr id="133" name="正方形/長方形 11"/>
              <p:cNvSpPr/>
              <p:nvPr/>
            </p:nvSpPr>
            <p:spPr>
              <a:xfrm>
                <a:off x="704110" y="862773"/>
                <a:ext cx="1180785" cy="1490461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34" name="正方形/長方形 11"/>
              <p:cNvSpPr/>
              <p:nvPr/>
            </p:nvSpPr>
            <p:spPr>
              <a:xfrm>
                <a:off x="704110" y="862775"/>
                <a:ext cx="1180785" cy="54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8100">
                <a:solidFill>
                  <a:schemeClr val="bg1">
                    <a:lumMod val="6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5400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18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活用先</a:t>
                </a:r>
                <a:endPara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135" name="正方形/長方形 14"/>
            <p:cNvSpPr/>
            <p:nvPr/>
          </p:nvSpPr>
          <p:spPr>
            <a:xfrm>
              <a:off x="10336296" y="1902758"/>
              <a:ext cx="704919" cy="314025"/>
            </a:xfrm>
            <a:prstGeom prst="flowChartMagneticDisk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t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システム</a:t>
              </a:r>
            </a:p>
          </p:txBody>
        </p:sp>
        <p:sp>
          <p:nvSpPr>
            <p:cNvPr id="136" name="正方形/長方形 14"/>
            <p:cNvSpPr/>
            <p:nvPr/>
          </p:nvSpPr>
          <p:spPr>
            <a:xfrm>
              <a:off x="10336296" y="1531410"/>
              <a:ext cx="704919" cy="314025"/>
            </a:xfrm>
            <a:prstGeom prst="flowChartMagneticDisk">
              <a:avLst/>
            </a:prstGeom>
            <a:ln w="19050">
              <a:solidFill>
                <a:srgbClr val="7F7F7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t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システム</a:t>
              </a:r>
            </a:p>
          </p:txBody>
        </p:sp>
      </p:grpSp>
      <p:sp>
        <p:nvSpPr>
          <p:cNvPr id="19" name="正方形/長方形 21"/>
          <p:cNvSpPr/>
          <p:nvPr/>
        </p:nvSpPr>
        <p:spPr>
          <a:xfrm>
            <a:off x="4898372" y="2814995"/>
            <a:ext cx="412864" cy="440991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33" name="正方形/長方形 21"/>
          <p:cNvSpPr/>
          <p:nvPr/>
        </p:nvSpPr>
        <p:spPr>
          <a:xfrm>
            <a:off x="5427481" y="5082989"/>
            <a:ext cx="1080000" cy="981984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ス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リ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ーム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処理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150800" y="3903818"/>
            <a:ext cx="1080000" cy="460642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</a:t>
            </a:r>
            <a:r>
              <a:rPr kumimoji="1" lang="en-US" altLang="ja-JP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 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／機械学習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モデ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作成</a:t>
            </a: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)</a:t>
            </a:r>
          </a:p>
        </p:txBody>
      </p:sp>
      <p:grpSp>
        <p:nvGrpSpPr>
          <p:cNvPr id="131" name="グループ化 130"/>
          <p:cNvGrpSpPr/>
          <p:nvPr/>
        </p:nvGrpSpPr>
        <p:grpSpPr>
          <a:xfrm>
            <a:off x="1984485" y="862776"/>
            <a:ext cx="7951372" cy="5400864"/>
            <a:chOff x="2319701" y="862776"/>
            <a:chExt cx="7650359" cy="5400864"/>
          </a:xfrm>
        </p:grpSpPr>
        <p:sp>
          <p:nvSpPr>
            <p:cNvPr id="124" name="正方形/長方形 11"/>
            <p:cNvSpPr/>
            <p:nvPr/>
          </p:nvSpPr>
          <p:spPr>
            <a:xfrm>
              <a:off x="2319701" y="862776"/>
              <a:ext cx="7650359" cy="5400864"/>
            </a:xfrm>
            <a:prstGeom prst="rect">
              <a:avLst/>
            </a:prstGeom>
            <a:noFill/>
            <a:ln w="38100">
              <a:solidFill>
                <a:srgbClr val="0036A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endParaRPr>
            </a:p>
          </p:txBody>
        </p:sp>
        <p:sp>
          <p:nvSpPr>
            <p:cNvPr id="60" name="正方形/長方形 11"/>
            <p:cNvSpPr/>
            <p:nvPr/>
          </p:nvSpPr>
          <p:spPr>
            <a:xfrm>
              <a:off x="2319701" y="862776"/>
              <a:ext cx="7650359" cy="540000"/>
            </a:xfrm>
            <a:prstGeom prst="rect">
              <a:avLst/>
            </a:prstGeom>
            <a:solidFill>
              <a:srgbClr val="0036A2"/>
            </a:solidFill>
            <a:ln w="38100">
              <a:solidFill>
                <a:srgbClr val="0036A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1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ビッ</a:t>
              </a:r>
              <a:r>
                <a:rPr kumimoji="1" lang="ja-JP" altLang="en-US" sz="15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グデ</a:t>
              </a:r>
              <a:r>
                <a:rPr kumimoji="1" lang="ja-JP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ー</a:t>
              </a:r>
              <a:r>
                <a:rPr kumimoji="1" lang="ja-JP" altLang="en-US" sz="15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タ</a:t>
              </a:r>
              <a:r>
                <a:rPr kumimoji="1" lang="ja-JP" altLang="en-US" sz="1500" b="1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基盤</a:t>
              </a:r>
            </a:p>
          </p:txBody>
        </p:sp>
      </p:grpSp>
      <p:sp>
        <p:nvSpPr>
          <p:cNvPr id="61" name="Pentagon 186"/>
          <p:cNvSpPr/>
          <p:nvPr/>
        </p:nvSpPr>
        <p:spPr>
          <a:xfrm>
            <a:off x="2085339" y="1145058"/>
            <a:ext cx="1216957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2520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収集</a:t>
            </a:r>
          </a:p>
        </p:txBody>
      </p:sp>
      <p:sp>
        <p:nvSpPr>
          <p:cNvPr id="62" name="Pentagon 187"/>
          <p:cNvSpPr/>
          <p:nvPr/>
        </p:nvSpPr>
        <p:spPr>
          <a:xfrm>
            <a:off x="3352136" y="1145058"/>
            <a:ext cx="1448120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蓄積</a:t>
            </a:r>
          </a:p>
        </p:txBody>
      </p:sp>
      <p:sp>
        <p:nvSpPr>
          <p:cNvPr id="63" name="Pentagon 188"/>
          <p:cNvSpPr/>
          <p:nvPr/>
        </p:nvSpPr>
        <p:spPr>
          <a:xfrm>
            <a:off x="4850096" y="1145058"/>
            <a:ext cx="2250864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加工</a:t>
            </a:r>
          </a:p>
        </p:txBody>
      </p:sp>
      <p:sp>
        <p:nvSpPr>
          <p:cNvPr id="64" name="Pentagon 242"/>
          <p:cNvSpPr/>
          <p:nvPr/>
        </p:nvSpPr>
        <p:spPr>
          <a:xfrm>
            <a:off x="7150800" y="1145058"/>
            <a:ext cx="2684205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活用</a:t>
            </a:r>
          </a:p>
        </p:txBody>
      </p:sp>
      <p:sp>
        <p:nvSpPr>
          <p:cNvPr id="77" name="円柱 76"/>
          <p:cNvSpPr/>
          <p:nvPr/>
        </p:nvSpPr>
        <p:spPr>
          <a:xfrm>
            <a:off x="5555144" y="2627021"/>
            <a:ext cx="889044" cy="822150"/>
          </a:xfrm>
          <a:prstGeom prst="can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72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ウェ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アハウス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0" name="円柱 79"/>
          <p:cNvSpPr/>
          <p:nvPr/>
        </p:nvSpPr>
        <p:spPr>
          <a:xfrm>
            <a:off x="7603980" y="2209074"/>
            <a:ext cx="576000" cy="504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1" name="円柱 80"/>
          <p:cNvSpPr/>
          <p:nvPr/>
        </p:nvSpPr>
        <p:spPr>
          <a:xfrm>
            <a:off x="7478976" y="2458534"/>
            <a:ext cx="612000" cy="540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2" name="円柱 81"/>
          <p:cNvSpPr/>
          <p:nvPr/>
        </p:nvSpPr>
        <p:spPr>
          <a:xfrm>
            <a:off x="7344867" y="2717098"/>
            <a:ext cx="648000" cy="576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マート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97" name="正方形/長方形 21"/>
          <p:cNvSpPr/>
          <p:nvPr/>
        </p:nvSpPr>
        <p:spPr>
          <a:xfrm>
            <a:off x="6688096" y="2817759"/>
            <a:ext cx="412864" cy="440991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105" name="正方形/長方形 24"/>
          <p:cNvSpPr/>
          <p:nvPr/>
        </p:nvSpPr>
        <p:spPr>
          <a:xfrm>
            <a:off x="8587709" y="1929588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AP</a:t>
            </a:r>
            <a:r>
              <a:rPr kumimoji="1" lang="en-US" altLang="ja-JP" sz="1100" b="1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連携</a:t>
            </a:r>
          </a:p>
        </p:txBody>
      </p:sp>
      <p:sp>
        <p:nvSpPr>
          <p:cNvPr id="140" name="円柱 139"/>
          <p:cNvSpPr/>
          <p:nvPr/>
        </p:nvSpPr>
        <p:spPr>
          <a:xfrm>
            <a:off x="7411517" y="5330645"/>
            <a:ext cx="888728" cy="347338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41" name="円柱 140"/>
          <p:cNvSpPr/>
          <p:nvPr/>
        </p:nvSpPr>
        <p:spPr>
          <a:xfrm>
            <a:off x="7283501" y="5493648"/>
            <a:ext cx="944275" cy="372149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42" name="円柱 141"/>
          <p:cNvSpPr/>
          <p:nvPr/>
        </p:nvSpPr>
        <p:spPr>
          <a:xfrm>
            <a:off x="7148245" y="5668013"/>
            <a:ext cx="999820" cy="396958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データマ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90502" y="4872283"/>
            <a:ext cx="11810998" cy="0"/>
          </a:xfrm>
          <a:prstGeom prst="straightConnector1">
            <a:avLst/>
          </a:prstGeom>
          <a:ln w="15875" cap="rnd">
            <a:solidFill>
              <a:schemeClr val="tx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3" name="グループ化 262"/>
          <p:cNvGrpSpPr/>
          <p:nvPr/>
        </p:nvGrpSpPr>
        <p:grpSpPr>
          <a:xfrm>
            <a:off x="10443215" y="2591470"/>
            <a:ext cx="717844" cy="475910"/>
            <a:chOff x="10443215" y="2591470"/>
            <a:chExt cx="717844" cy="475910"/>
          </a:xfrm>
        </p:grpSpPr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2591470"/>
              <a:ext cx="342440" cy="343782"/>
            </a:xfrm>
            <a:prstGeom prst="rect">
              <a:avLst/>
            </a:prstGeom>
          </p:spPr>
        </p:pic>
        <p:pic>
          <p:nvPicPr>
            <p:cNvPr id="144" name="図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2591470"/>
              <a:ext cx="342440" cy="343782"/>
            </a:xfrm>
            <a:prstGeom prst="rect">
              <a:avLst/>
            </a:prstGeom>
          </p:spPr>
        </p:pic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2687850"/>
              <a:ext cx="378047" cy="379530"/>
            </a:xfrm>
            <a:prstGeom prst="rect">
              <a:avLst/>
            </a:prstGeom>
          </p:spPr>
        </p:pic>
      </p:grpSp>
      <p:grpSp>
        <p:nvGrpSpPr>
          <p:cNvPr id="262" name="グループ化 261"/>
          <p:cNvGrpSpPr/>
          <p:nvPr/>
        </p:nvGrpSpPr>
        <p:grpSpPr>
          <a:xfrm>
            <a:off x="10443215" y="3287586"/>
            <a:ext cx="717844" cy="475910"/>
            <a:chOff x="10443215" y="3287586"/>
            <a:chExt cx="717844" cy="475910"/>
          </a:xfrm>
        </p:grpSpPr>
        <p:pic>
          <p:nvPicPr>
            <p:cNvPr id="151" name="図 1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3287586"/>
              <a:ext cx="342440" cy="343782"/>
            </a:xfrm>
            <a:prstGeom prst="rect">
              <a:avLst/>
            </a:prstGeom>
          </p:spPr>
        </p:pic>
        <p:pic>
          <p:nvPicPr>
            <p:cNvPr id="152" name="図 1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3287586"/>
              <a:ext cx="342440" cy="343782"/>
            </a:xfrm>
            <a:prstGeom prst="rect">
              <a:avLst/>
            </a:prstGeom>
          </p:spPr>
        </p:pic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3383966"/>
              <a:ext cx="378048" cy="379530"/>
            </a:xfrm>
            <a:prstGeom prst="rect">
              <a:avLst/>
            </a:prstGeom>
          </p:spPr>
        </p:pic>
      </p:grpSp>
      <p:grpSp>
        <p:nvGrpSpPr>
          <p:cNvPr id="261" name="グループ化 260"/>
          <p:cNvGrpSpPr/>
          <p:nvPr/>
        </p:nvGrpSpPr>
        <p:grpSpPr>
          <a:xfrm>
            <a:off x="10443215" y="3805067"/>
            <a:ext cx="717844" cy="475910"/>
            <a:chOff x="10443215" y="3805067"/>
            <a:chExt cx="717844" cy="475910"/>
          </a:xfrm>
        </p:grpSpPr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3805067"/>
              <a:ext cx="342440" cy="343782"/>
            </a:xfrm>
            <a:prstGeom prst="rect">
              <a:avLst/>
            </a:prstGeom>
          </p:spPr>
        </p:pic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3805067"/>
              <a:ext cx="342440" cy="343782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3901447"/>
              <a:ext cx="378048" cy="379530"/>
            </a:xfrm>
            <a:prstGeom prst="rect">
              <a:avLst/>
            </a:prstGeom>
          </p:spPr>
        </p:pic>
      </p:grpSp>
      <p:grpSp>
        <p:nvGrpSpPr>
          <p:cNvPr id="260" name="グループ化 259"/>
          <p:cNvGrpSpPr/>
          <p:nvPr/>
        </p:nvGrpSpPr>
        <p:grpSpPr>
          <a:xfrm>
            <a:off x="10443215" y="4322549"/>
            <a:ext cx="717844" cy="475910"/>
            <a:chOff x="10443215" y="4322549"/>
            <a:chExt cx="717844" cy="475910"/>
          </a:xfrm>
        </p:grpSpPr>
        <p:pic>
          <p:nvPicPr>
            <p:cNvPr id="159" name="図 1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4322549"/>
              <a:ext cx="342440" cy="343782"/>
            </a:xfrm>
            <a:prstGeom prst="rect">
              <a:avLst/>
            </a:prstGeom>
          </p:spPr>
        </p:pic>
        <p:pic>
          <p:nvPicPr>
            <p:cNvPr id="160" name="図 1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4322549"/>
              <a:ext cx="342440" cy="343782"/>
            </a:xfrm>
            <a:prstGeom prst="rect">
              <a:avLst/>
            </a:prstGeom>
          </p:spPr>
        </p:pic>
        <p:pic>
          <p:nvPicPr>
            <p:cNvPr id="161" name="図 1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4418929"/>
              <a:ext cx="378048" cy="379530"/>
            </a:xfrm>
            <a:prstGeom prst="rect">
              <a:avLst/>
            </a:prstGeom>
          </p:spPr>
        </p:pic>
      </p:grpSp>
      <p:grpSp>
        <p:nvGrpSpPr>
          <p:cNvPr id="259" name="グループ化 258"/>
          <p:cNvGrpSpPr/>
          <p:nvPr/>
        </p:nvGrpSpPr>
        <p:grpSpPr>
          <a:xfrm>
            <a:off x="10443215" y="5075639"/>
            <a:ext cx="717844" cy="475910"/>
            <a:chOff x="10443215" y="5075639"/>
            <a:chExt cx="717844" cy="475910"/>
          </a:xfrm>
        </p:grpSpPr>
        <p:pic>
          <p:nvPicPr>
            <p:cNvPr id="169" name="図 1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5075639"/>
              <a:ext cx="342440" cy="343782"/>
            </a:xfrm>
            <a:prstGeom prst="rect">
              <a:avLst/>
            </a:prstGeom>
          </p:spPr>
        </p:pic>
        <p:pic>
          <p:nvPicPr>
            <p:cNvPr id="170" name="図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5075639"/>
              <a:ext cx="342440" cy="343782"/>
            </a:xfrm>
            <a:prstGeom prst="rect">
              <a:avLst/>
            </a:prstGeom>
          </p:spPr>
        </p:pic>
        <p:pic>
          <p:nvPicPr>
            <p:cNvPr id="171" name="図 17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5172019"/>
              <a:ext cx="378048" cy="379530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10443215" y="5593121"/>
            <a:ext cx="717844" cy="475910"/>
            <a:chOff x="10443215" y="5593121"/>
            <a:chExt cx="717844" cy="475910"/>
          </a:xfrm>
        </p:grpSpPr>
        <p:pic>
          <p:nvPicPr>
            <p:cNvPr id="166" name="図 1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5593121"/>
              <a:ext cx="342440" cy="343782"/>
            </a:xfrm>
            <a:prstGeom prst="rect">
              <a:avLst/>
            </a:prstGeom>
          </p:spPr>
        </p:pic>
        <p:pic>
          <p:nvPicPr>
            <p:cNvPr id="167" name="図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5593121"/>
              <a:ext cx="342440" cy="343782"/>
            </a:xfrm>
            <a:prstGeom prst="rect">
              <a:avLst/>
            </a:prstGeom>
          </p:spPr>
        </p:pic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5689501"/>
              <a:ext cx="378048" cy="379530"/>
            </a:xfrm>
            <a:prstGeom prst="rect">
              <a:avLst/>
            </a:prstGeom>
          </p:spPr>
        </p:pic>
      </p:grpSp>
      <p:grpSp>
        <p:nvGrpSpPr>
          <p:cNvPr id="113" name="グループ化 112"/>
          <p:cNvGrpSpPr/>
          <p:nvPr/>
        </p:nvGrpSpPr>
        <p:grpSpPr>
          <a:xfrm>
            <a:off x="1473200" y="1735802"/>
            <a:ext cx="624540" cy="1581184"/>
            <a:chOff x="1388180" y="1735802"/>
            <a:chExt cx="719418" cy="1581184"/>
          </a:xfrm>
        </p:grpSpPr>
        <p:cxnSp>
          <p:nvCxnSpPr>
            <p:cNvPr id="112" name="直線コネクタ 111"/>
            <p:cNvCxnSpPr/>
            <p:nvPr/>
          </p:nvCxnSpPr>
          <p:spPr>
            <a:xfrm>
              <a:off x="1388180" y="1735802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>
              <a:off x="1388180" y="2262863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>
              <a:off x="1388180" y="2789924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>
              <a:off x="1388180" y="3316986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14"/>
          <p:cNvSpPr/>
          <p:nvPr/>
        </p:nvSpPr>
        <p:spPr>
          <a:xfrm>
            <a:off x="879130" y="2043434"/>
            <a:ext cx="704919" cy="432000"/>
          </a:xfrm>
          <a:prstGeom prst="flowChartMagneticDisk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108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システム</a:t>
            </a:r>
          </a:p>
        </p:txBody>
      </p:sp>
      <p:sp>
        <p:nvSpPr>
          <p:cNvPr id="34" name="正方形/長方形 14"/>
          <p:cNvSpPr/>
          <p:nvPr/>
        </p:nvSpPr>
        <p:spPr>
          <a:xfrm>
            <a:off x="879130" y="1519802"/>
            <a:ext cx="704919" cy="432000"/>
          </a:xfrm>
          <a:prstGeom prst="flowChartMagneticDisk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108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システム</a:t>
            </a:r>
          </a:p>
        </p:txBody>
      </p:sp>
      <p:sp>
        <p:nvSpPr>
          <p:cNvPr id="188" name="フリーフォーム 187"/>
          <p:cNvSpPr/>
          <p:nvPr/>
        </p:nvSpPr>
        <p:spPr>
          <a:xfrm>
            <a:off x="2929857" y="4814047"/>
            <a:ext cx="1151325" cy="596633"/>
          </a:xfrm>
          <a:custGeom>
            <a:avLst/>
            <a:gdLst>
              <a:gd name="connsiteX0" fmla="*/ 0 w 1075765"/>
              <a:gd name="connsiteY0" fmla="*/ 578223 h 578223"/>
              <a:gd name="connsiteX1" fmla="*/ 1075765 w 1075765"/>
              <a:gd name="connsiteY1" fmla="*/ 578223 h 578223"/>
              <a:gd name="connsiteX2" fmla="*/ 1075765 w 1075765"/>
              <a:gd name="connsiteY2" fmla="*/ 0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765" h="578223">
                <a:moveTo>
                  <a:pt x="0" y="578223"/>
                </a:moveTo>
                <a:lnTo>
                  <a:pt x="1075765" y="578223"/>
                </a:lnTo>
                <a:lnTo>
                  <a:pt x="1075765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156105" y="3136986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ETL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2156106" y="1555802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ファイ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ル転送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2156108" y="2082863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API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2156108" y="2609924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バルクローダ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156105" y="5082989"/>
            <a:ext cx="1024121" cy="984204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データハブ</a:t>
            </a:r>
          </a:p>
        </p:txBody>
      </p:sp>
      <p:cxnSp>
        <p:nvCxnSpPr>
          <p:cNvPr id="207" name="直線コネクタ 206"/>
          <p:cNvCxnSpPr/>
          <p:nvPr/>
        </p:nvCxnSpPr>
        <p:spPr>
          <a:xfrm>
            <a:off x="4652682" y="4580758"/>
            <a:ext cx="3886200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>
            <a:off x="4571999" y="3773934"/>
            <a:ext cx="3966883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6165476" y="2350305"/>
            <a:ext cx="1351430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21"/>
          <p:cNvSpPr/>
          <p:nvPr/>
        </p:nvSpPr>
        <p:spPr>
          <a:xfrm>
            <a:off x="5697481" y="2171388"/>
            <a:ext cx="540000" cy="357834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8" name="円柱 7"/>
          <p:cNvSpPr/>
          <p:nvPr/>
        </p:nvSpPr>
        <p:spPr>
          <a:xfrm>
            <a:off x="3543300" y="1519803"/>
            <a:ext cx="1068568" cy="3243728"/>
          </a:xfrm>
          <a:prstGeom prst="can">
            <a:avLst/>
          </a:prstGeom>
          <a:ln w="19050">
            <a:solidFill>
              <a:srgbClr val="C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データレイク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8587709" y="4364758"/>
            <a:ext cx="1152000" cy="432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ポ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タ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／検索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（管理機能）</a:t>
            </a:r>
          </a:p>
        </p:txBody>
      </p:sp>
      <p:cxnSp>
        <p:nvCxnSpPr>
          <p:cNvPr id="239" name="直線コネクタ 238"/>
          <p:cNvCxnSpPr/>
          <p:nvPr/>
        </p:nvCxnSpPr>
        <p:spPr>
          <a:xfrm>
            <a:off x="9607924" y="2791102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>
            <a:off x="9607924" y="3821795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/>
          <p:nvPr/>
        </p:nvCxnSpPr>
        <p:spPr>
          <a:xfrm>
            <a:off x="9785351" y="4580758"/>
            <a:ext cx="615949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>
            <a:off x="9607924" y="5226989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/>
          <p:cNvCxnSpPr/>
          <p:nvPr/>
        </p:nvCxnSpPr>
        <p:spPr>
          <a:xfrm>
            <a:off x="9607924" y="5920973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3"/>
          <p:cNvSpPr/>
          <p:nvPr/>
        </p:nvSpPr>
        <p:spPr>
          <a:xfrm>
            <a:off x="8587709" y="5776973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可視化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09" name="正方形/長方形 33"/>
          <p:cNvSpPr/>
          <p:nvPr/>
        </p:nvSpPr>
        <p:spPr>
          <a:xfrm>
            <a:off x="8587709" y="5082989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通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知</a:t>
            </a:r>
            <a:r>
              <a:rPr kumimoji="1" lang="ja-JP" altLang="en-US" sz="1100" b="1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・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アラ</a:t>
            </a: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87709" y="2303374"/>
            <a:ext cx="1152000" cy="975456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可視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化・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分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析</a:t>
            </a:r>
            <a:endParaRPr kumimoji="1" lang="en-US" altLang="ja-JP" sz="1100" b="1" i="0" u="none" strike="noStrike" kern="1200" cap="none" spc="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BI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8587709" y="3364616"/>
            <a:ext cx="1152000" cy="914358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</a:t>
            </a:r>
            <a:r>
              <a:rPr kumimoji="1" lang="en-US" altLang="ja-JP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 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／機械学習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(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予測</a:t>
            </a: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)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7422976" y="107576"/>
            <a:ext cx="1941202" cy="510989"/>
            <a:chOff x="7422976" y="107576"/>
            <a:chExt cx="1941202" cy="510989"/>
          </a:xfrm>
        </p:grpSpPr>
        <p:sp>
          <p:nvSpPr>
            <p:cNvPr id="264" name="角丸四角形 263"/>
            <p:cNvSpPr/>
            <p:nvPr/>
          </p:nvSpPr>
          <p:spPr>
            <a:xfrm>
              <a:off x="7422976" y="107576"/>
              <a:ext cx="1941202" cy="510989"/>
            </a:xfrm>
            <a:prstGeom prst="roundRect">
              <a:avLst>
                <a:gd name="adj" fmla="val 1272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25400" dist="25400" dir="13500000">
                <a:prstClr val="black">
                  <a:alpha val="35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54000" rIns="0" bIns="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10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>
                    <a:glow>
                      <a:prstClr val="black"/>
                    </a:glo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機</a:t>
              </a: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>
                    <a:glow>
                      <a:prstClr val="black"/>
                    </a:glo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能カテ</a:t>
              </a:r>
              <a:r>
                <a:rPr kumimoji="1" lang="ja-JP" altLang="en-US" sz="1100" b="1" i="0" u="none" strike="noStrike" kern="1200" cap="none" spc="-5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>
                    <a:glow>
                      <a:prstClr val="black"/>
                    </a:glo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ゴリ</a:t>
              </a:r>
            </a:p>
          </p:txBody>
        </p:sp>
        <p:grpSp>
          <p:nvGrpSpPr>
            <p:cNvPr id="265" name="グループ化 264"/>
            <p:cNvGrpSpPr/>
            <p:nvPr/>
          </p:nvGrpSpPr>
          <p:grpSpPr>
            <a:xfrm>
              <a:off x="7510382" y="375382"/>
              <a:ext cx="1766390" cy="180000"/>
              <a:chOff x="9163974" y="388831"/>
              <a:chExt cx="1991541" cy="172264"/>
            </a:xfrm>
          </p:grpSpPr>
          <p:sp>
            <p:nvSpPr>
              <p:cNvPr id="55" name="正方形/長方形 11"/>
              <p:cNvSpPr/>
              <p:nvPr/>
            </p:nvSpPr>
            <p:spPr>
              <a:xfrm>
                <a:off x="9163974" y="388831"/>
                <a:ext cx="456778" cy="172264"/>
              </a:xfrm>
              <a:prstGeom prst="rect">
                <a:avLst/>
              </a:prstGeom>
              <a:ln w="15875">
                <a:solidFill>
                  <a:srgbClr val="FFC000"/>
                </a:solidFill>
                <a:miter lim="800000"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1080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404040">
                        <a:lumMod val="50000"/>
                      </a:srgbClr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" charset="-128"/>
                  </a:rPr>
                  <a:t>収集</a:t>
                </a:r>
              </a:p>
            </p:txBody>
          </p:sp>
          <p:sp>
            <p:nvSpPr>
              <p:cNvPr id="56" name="正方形/長方形 11"/>
              <p:cNvSpPr/>
              <p:nvPr/>
            </p:nvSpPr>
            <p:spPr>
              <a:xfrm>
                <a:off x="9675562" y="388831"/>
                <a:ext cx="456778" cy="172264"/>
              </a:xfrm>
              <a:prstGeom prst="rect">
                <a:avLst/>
              </a:prstGeom>
              <a:ln w="15875">
                <a:solidFill>
                  <a:srgbClr val="C00000"/>
                </a:solidFill>
                <a:miter lim="800000"/>
              </a:ln>
              <a:effec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1080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404040">
                        <a:lumMod val="50000"/>
                      </a:srgbClr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" charset="-128"/>
                  </a:rPr>
                  <a:t>蓄積</a:t>
                </a:r>
              </a:p>
            </p:txBody>
          </p:sp>
          <p:sp>
            <p:nvSpPr>
              <p:cNvPr id="57" name="正方形/長方形 11"/>
              <p:cNvSpPr/>
              <p:nvPr/>
            </p:nvSpPr>
            <p:spPr>
              <a:xfrm>
                <a:off x="10698737" y="388831"/>
                <a:ext cx="456778" cy="172264"/>
              </a:xfrm>
              <a:prstGeom prst="rect">
                <a:avLst/>
              </a:prstGeom>
              <a:ln w="15875">
                <a:solidFill>
                  <a:srgbClr val="00B050"/>
                </a:solidFill>
                <a:miter lim="800000"/>
              </a:ln>
              <a:effec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tIns="1080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404040">
                        <a:lumMod val="50000"/>
                      </a:srgbClr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" charset="-128"/>
                  </a:rPr>
                  <a:t>活用</a:t>
                </a:r>
                <a:endParaRPr kumimoji="1" lang="en-US" altLang="ja-JP" sz="900" b="1" i="0" u="none" strike="noStrike" kern="1200" cap="none" spc="10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endParaRPr>
              </a:p>
            </p:txBody>
          </p:sp>
          <p:sp>
            <p:nvSpPr>
              <p:cNvPr id="59" name="正方形/長方形 11"/>
              <p:cNvSpPr/>
              <p:nvPr/>
            </p:nvSpPr>
            <p:spPr>
              <a:xfrm>
                <a:off x="10187150" y="388831"/>
                <a:ext cx="456778" cy="172264"/>
              </a:xfrm>
              <a:prstGeom prst="rect">
                <a:avLst/>
              </a:prstGeom>
              <a:ln w="15875">
                <a:solidFill>
                  <a:srgbClr val="506DDE"/>
                </a:solidFill>
                <a:miter lim="800000"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10800" rIns="0" bIns="0" rtlCol="0" anchor="ctr" anchorCtr="0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404040">
                        <a:lumMod val="50000"/>
                      </a:srgbClr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" charset="-128"/>
                  </a:rPr>
                  <a:t>加工</a:t>
                </a:r>
              </a:p>
            </p:txBody>
          </p:sp>
        </p:grp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2" y="3113211"/>
            <a:ext cx="424852" cy="4232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95" y="5679701"/>
            <a:ext cx="441388" cy="4396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67" y="4933950"/>
            <a:ext cx="652844" cy="650302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2" y="2582986"/>
            <a:ext cx="424852" cy="423200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1470315" y="5343310"/>
            <a:ext cx="627426" cy="476262"/>
            <a:chOff x="1384300" y="5343310"/>
            <a:chExt cx="713441" cy="476262"/>
          </a:xfrm>
        </p:grpSpPr>
        <p:cxnSp>
          <p:nvCxnSpPr>
            <p:cNvPr id="181" name="直線コネクタ 180"/>
            <p:cNvCxnSpPr/>
            <p:nvPr/>
          </p:nvCxnSpPr>
          <p:spPr>
            <a:xfrm>
              <a:off x="1384300" y="5343310"/>
              <a:ext cx="71344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>
              <a:off x="1384300" y="5819572"/>
              <a:ext cx="71344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直線コネクタ 129"/>
          <p:cNvCxnSpPr/>
          <p:nvPr/>
        </p:nvCxnSpPr>
        <p:spPr>
          <a:xfrm>
            <a:off x="9607924" y="1699802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9785351" y="2073588"/>
            <a:ext cx="615949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24"/>
          <p:cNvSpPr/>
          <p:nvPr/>
        </p:nvSpPr>
        <p:spPr>
          <a:xfrm>
            <a:off x="8587709" y="1555802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</a:t>
            </a:r>
            <a:r>
              <a:rPr kumimoji="1" lang="ja-JP" altLang="en-US" sz="11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タ転送</a:t>
            </a:r>
          </a:p>
        </p:txBody>
      </p:sp>
    </p:spTree>
    <p:extLst>
      <p:ext uri="{BB962C8B-B14F-4D97-AF65-F5344CB8AC3E}">
        <p14:creationId xmlns:p14="http://schemas.microsoft.com/office/powerpoint/2010/main" val="423979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フリーフォーム 251"/>
          <p:cNvSpPr/>
          <p:nvPr/>
        </p:nvSpPr>
        <p:spPr>
          <a:xfrm>
            <a:off x="7792570" y="1781985"/>
            <a:ext cx="747043" cy="571249"/>
          </a:xfrm>
          <a:custGeom>
            <a:avLst/>
            <a:gdLst>
              <a:gd name="connsiteX0" fmla="*/ 0 w 800100"/>
              <a:gd name="connsiteY0" fmla="*/ 410136 h 410136"/>
              <a:gd name="connsiteX1" fmla="*/ 0 w 800100"/>
              <a:gd name="connsiteY1" fmla="*/ 0 h 410136"/>
              <a:gd name="connsiteX2" fmla="*/ 800100 w 800100"/>
              <a:gd name="connsiteY2" fmla="*/ 0 h 41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00" h="410136">
                <a:moveTo>
                  <a:pt x="0" y="410136"/>
                </a:moveTo>
                <a:lnTo>
                  <a:pt x="0" y="0"/>
                </a:lnTo>
                <a:lnTo>
                  <a:pt x="800100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253" name="フリーフォーム 252"/>
          <p:cNvSpPr/>
          <p:nvPr/>
        </p:nvSpPr>
        <p:spPr>
          <a:xfrm>
            <a:off x="7987553" y="2064374"/>
            <a:ext cx="552060" cy="571249"/>
          </a:xfrm>
          <a:custGeom>
            <a:avLst/>
            <a:gdLst>
              <a:gd name="connsiteX0" fmla="*/ 0 w 800100"/>
              <a:gd name="connsiteY0" fmla="*/ 410136 h 410136"/>
              <a:gd name="connsiteX1" fmla="*/ 0 w 800100"/>
              <a:gd name="connsiteY1" fmla="*/ 0 h 410136"/>
              <a:gd name="connsiteX2" fmla="*/ 800100 w 800100"/>
              <a:gd name="connsiteY2" fmla="*/ 0 h 41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0100" h="410136">
                <a:moveTo>
                  <a:pt x="0" y="410136"/>
                </a:moveTo>
                <a:lnTo>
                  <a:pt x="0" y="0"/>
                </a:lnTo>
                <a:lnTo>
                  <a:pt x="800100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cxnSp>
        <p:nvCxnSpPr>
          <p:cNvPr id="230" name="直線コネクタ 229"/>
          <p:cNvCxnSpPr/>
          <p:nvPr/>
        </p:nvCxnSpPr>
        <p:spPr>
          <a:xfrm>
            <a:off x="8001000" y="2791102"/>
            <a:ext cx="538614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>
            <a:off x="7725335" y="5920973"/>
            <a:ext cx="813547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6293224" y="5920973"/>
            <a:ext cx="813547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/>
          <p:cNvCxnSpPr/>
          <p:nvPr/>
        </p:nvCxnSpPr>
        <p:spPr>
          <a:xfrm>
            <a:off x="6293224" y="5226989"/>
            <a:ext cx="2245658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8" name="グループ化 227"/>
          <p:cNvGrpSpPr/>
          <p:nvPr/>
        </p:nvGrpSpPr>
        <p:grpSpPr>
          <a:xfrm>
            <a:off x="7286056" y="4029428"/>
            <a:ext cx="1252826" cy="181536"/>
            <a:chOff x="6688096" y="4029428"/>
            <a:chExt cx="1743211" cy="181536"/>
          </a:xfrm>
        </p:grpSpPr>
        <p:cxnSp>
          <p:nvCxnSpPr>
            <p:cNvPr id="225" name="直線コネクタ 224"/>
            <p:cNvCxnSpPr/>
            <p:nvPr/>
          </p:nvCxnSpPr>
          <p:spPr>
            <a:xfrm>
              <a:off x="6688096" y="4210964"/>
              <a:ext cx="174321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コネクタ 226"/>
            <p:cNvCxnSpPr/>
            <p:nvPr/>
          </p:nvCxnSpPr>
          <p:spPr>
            <a:xfrm>
              <a:off x="6688096" y="4029428"/>
              <a:ext cx="174321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フリーフォーム 219"/>
          <p:cNvSpPr/>
          <p:nvPr/>
        </p:nvSpPr>
        <p:spPr>
          <a:xfrm>
            <a:off x="6150920" y="3206987"/>
            <a:ext cx="2387962" cy="383377"/>
          </a:xfrm>
          <a:custGeom>
            <a:avLst/>
            <a:gdLst>
              <a:gd name="connsiteX0" fmla="*/ 0 w 1216959"/>
              <a:gd name="connsiteY0" fmla="*/ 0 h 571500"/>
              <a:gd name="connsiteX1" fmla="*/ 0 w 1216959"/>
              <a:gd name="connsiteY1" fmla="*/ 571500 h 571500"/>
              <a:gd name="connsiteX2" fmla="*/ 1216959 w 1216959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959" h="571500">
                <a:moveTo>
                  <a:pt x="0" y="0"/>
                </a:moveTo>
                <a:lnTo>
                  <a:pt x="0" y="571500"/>
                </a:lnTo>
                <a:lnTo>
                  <a:pt x="1216959" y="57150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219" name="フリーフォーム 218"/>
          <p:cNvSpPr/>
          <p:nvPr/>
        </p:nvSpPr>
        <p:spPr>
          <a:xfrm>
            <a:off x="5849594" y="3348318"/>
            <a:ext cx="1243729" cy="679078"/>
          </a:xfrm>
          <a:custGeom>
            <a:avLst/>
            <a:gdLst>
              <a:gd name="connsiteX0" fmla="*/ 0 w 1216959"/>
              <a:gd name="connsiteY0" fmla="*/ 0 h 571500"/>
              <a:gd name="connsiteX1" fmla="*/ 0 w 1216959"/>
              <a:gd name="connsiteY1" fmla="*/ 571500 h 571500"/>
              <a:gd name="connsiteX2" fmla="*/ 1216959 w 1216959"/>
              <a:gd name="connsiteY2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959" h="571500">
                <a:moveTo>
                  <a:pt x="0" y="0"/>
                </a:moveTo>
                <a:lnTo>
                  <a:pt x="0" y="571500"/>
                </a:lnTo>
                <a:lnTo>
                  <a:pt x="1216959" y="57150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cxnSp>
        <p:nvCxnSpPr>
          <p:cNvPr id="217" name="直線コネクタ 216"/>
          <p:cNvCxnSpPr/>
          <p:nvPr/>
        </p:nvCxnSpPr>
        <p:spPr>
          <a:xfrm>
            <a:off x="4571999" y="4210964"/>
            <a:ext cx="2521325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/>
          <p:nvPr/>
        </p:nvCxnSpPr>
        <p:spPr>
          <a:xfrm>
            <a:off x="4585447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5244352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>
            <a:off x="6380629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>
            <a:off x="7032810" y="3035490"/>
            <a:ext cx="27566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>
            <a:off x="4571999" y="1614776"/>
            <a:ext cx="3966883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4571999" y="2350305"/>
            <a:ext cx="1055595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グループ化 193"/>
          <p:cNvGrpSpPr/>
          <p:nvPr/>
        </p:nvGrpSpPr>
        <p:grpSpPr>
          <a:xfrm>
            <a:off x="2763370" y="1735802"/>
            <a:ext cx="732865" cy="1581184"/>
            <a:chOff x="1388180" y="1735802"/>
            <a:chExt cx="719418" cy="1581184"/>
          </a:xfrm>
          <a:effectLst/>
        </p:grpSpPr>
        <p:cxnSp>
          <p:nvCxnSpPr>
            <p:cNvPr id="195" name="直線コネクタ 194"/>
            <p:cNvCxnSpPr/>
            <p:nvPr/>
          </p:nvCxnSpPr>
          <p:spPr>
            <a:xfrm>
              <a:off x="1388180" y="1735802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>
            <a:xfrm>
              <a:off x="1388180" y="2262863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コネクタ 196"/>
            <p:cNvCxnSpPr/>
            <p:nvPr/>
          </p:nvCxnSpPr>
          <p:spPr>
            <a:xfrm>
              <a:off x="1388180" y="2789924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1388180" y="3316986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7" name="直線コネクタ 186"/>
          <p:cNvCxnSpPr/>
          <p:nvPr/>
        </p:nvCxnSpPr>
        <p:spPr>
          <a:xfrm>
            <a:off x="3099547" y="5746237"/>
            <a:ext cx="225910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ビッグデータ活用基盤 リファレンスアーキテクチャ 達成できる要素</a:t>
            </a:r>
            <a:endParaRPr kumimoji="1" lang="ja-JP" altLang="en-US" b="1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1441652" y="1432111"/>
            <a:ext cx="432000" cy="4831528"/>
            <a:chOff x="11442551" y="1432111"/>
            <a:chExt cx="432000" cy="4831528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1442551" y="3364616"/>
              <a:ext cx="432000" cy="142836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対話的な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デー</a:t>
              </a: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タ探索</a:t>
              </a:r>
            </a:p>
          </p:txBody>
        </p:sp>
        <p:sp>
          <p:nvSpPr>
            <p:cNvPr id="15" name="テキスト ボックス 120"/>
            <p:cNvSpPr txBox="1"/>
            <p:nvPr/>
          </p:nvSpPr>
          <p:spPr>
            <a:xfrm>
              <a:off x="11442551" y="2433918"/>
              <a:ext cx="432000" cy="844912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定期的な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レ</a:t>
              </a: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ポ</a:t>
              </a:r>
              <a:r>
                <a:rPr kumimoji="1" lang="ja-JP" altLang="en-US" sz="1200" b="1" i="0" u="none" strike="noStrike" kern="1200" cap="none" spc="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ー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ト</a:t>
              </a:r>
            </a:p>
          </p:txBody>
        </p:sp>
        <p:sp>
          <p:nvSpPr>
            <p:cNvPr id="18" name="テキスト ボックス 120"/>
            <p:cNvSpPr txBox="1"/>
            <p:nvPr/>
          </p:nvSpPr>
          <p:spPr>
            <a:xfrm>
              <a:off x="11442551" y="4951586"/>
              <a:ext cx="430203" cy="131205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リ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アルタ</a:t>
              </a:r>
              <a:r>
                <a:rPr kumimoji="1" lang="ja-JP" altLang="en-US" sz="12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イ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ム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活用</a:t>
              </a:r>
              <a:endParaRPr kumimoji="1" lang="en-US" altLang="ja-JP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テキスト ボックス 120"/>
            <p:cNvSpPr txBox="1"/>
            <p:nvPr/>
          </p:nvSpPr>
          <p:spPr>
            <a:xfrm>
              <a:off x="11442551" y="1432111"/>
              <a:ext cx="432000" cy="91819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  <a:miter lim="800000"/>
            </a:ln>
          </p:spPr>
          <p:txBody>
            <a:bodyPr vert="eaVert" wrap="square" lIns="0" tIns="0" rIns="18000" bIns="0" rtlCol="0" anchor="ctr">
              <a:noAutofit/>
            </a:bodyPr>
            <a:lstStyle>
              <a:defPPr>
                <a:defRPr lang="ja-JP"/>
              </a:defPPr>
              <a:lvl1pPr algn="ctr">
                <a:defRPr sz="1200" b="1" u="none" spc="300">
                  <a:solidFill>
                    <a:schemeClr val="bg1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システ</a:t>
              </a:r>
              <a:r>
                <a:rPr kumimoji="1" lang="ja-JP" altLang="en-US" sz="1200" b="1" i="0" u="none" strike="noStrike" kern="1200" cap="none" spc="15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ム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間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2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50800" dist="63500" dir="19200000" algn="tl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連携</a:t>
              </a:r>
            </a:p>
          </p:txBody>
        </p:sp>
      </p:grpSp>
      <p:sp>
        <p:nvSpPr>
          <p:cNvPr id="16" name="テキスト ボックス 120"/>
          <p:cNvSpPr txBox="1"/>
          <p:nvPr/>
        </p:nvSpPr>
        <p:spPr>
          <a:xfrm>
            <a:off x="318348" y="1432112"/>
            <a:ext cx="288000" cy="3360868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</a:ln>
        </p:spPr>
        <p:txBody>
          <a:bodyPr vert="eaVert" wrap="square" lIns="0" tIns="0" rIns="0" bIns="0" rtlCol="0" anchor="ctr">
            <a:noAutofit/>
          </a:bodyPr>
          <a:lstStyle>
            <a:defPPr>
              <a:defRPr lang="ja-JP"/>
            </a:defPPr>
            <a:lvl1pPr algn="ctr">
              <a:defRPr sz="1000" b="1" u="none"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バッチ</a:t>
            </a:r>
          </a:p>
        </p:txBody>
      </p:sp>
      <p:sp>
        <p:nvSpPr>
          <p:cNvPr id="17" name="テキスト ボックス 120"/>
          <p:cNvSpPr txBox="1"/>
          <p:nvPr/>
        </p:nvSpPr>
        <p:spPr>
          <a:xfrm>
            <a:off x="324797" y="4956958"/>
            <a:ext cx="280684" cy="1306682"/>
          </a:xfrm>
          <a:prstGeom prst="rect">
            <a:avLst/>
          </a:prstGeom>
          <a:solidFill>
            <a:srgbClr val="C00000"/>
          </a:solidFill>
          <a:ln w="38100">
            <a:solidFill>
              <a:srgbClr val="C00000"/>
            </a:solidFill>
            <a:miter lim="800000"/>
          </a:ln>
        </p:spPr>
        <p:txBody>
          <a:bodyPr vert="eaVert" wrap="square" lIns="0" tIns="0" rIns="0" bIns="0" rtlCol="0" anchor="ctr">
            <a:noAutofit/>
          </a:bodyPr>
          <a:lstStyle>
            <a:defPPr>
              <a:defRPr lang="ja-JP"/>
            </a:defPPr>
            <a:lvl1pPr algn="ctr">
              <a:defRPr sz="1200" b="1" u="none" spc="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ス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トリ</a:t>
            </a:r>
            <a:r>
              <a:rPr kumimoji="1" lang="ja-JP" altLang="en-US" sz="1200" b="1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63500" dir="192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ム</a:t>
            </a:r>
          </a:p>
        </p:txBody>
      </p:sp>
      <p:grpSp>
        <p:nvGrpSpPr>
          <p:cNvPr id="128" name="グループ化 127"/>
          <p:cNvGrpSpPr/>
          <p:nvPr/>
        </p:nvGrpSpPr>
        <p:grpSpPr>
          <a:xfrm>
            <a:off x="770642" y="862774"/>
            <a:ext cx="921892" cy="5400866"/>
            <a:chOff x="704110" y="862774"/>
            <a:chExt cx="1180785" cy="5400866"/>
          </a:xfrm>
        </p:grpSpPr>
        <p:sp>
          <p:nvSpPr>
            <p:cNvPr id="127" name="正方形/長方形 11"/>
            <p:cNvSpPr/>
            <p:nvPr/>
          </p:nvSpPr>
          <p:spPr>
            <a:xfrm>
              <a:off x="704110" y="862774"/>
              <a:ext cx="1180785" cy="5400866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正方形/長方形 11"/>
            <p:cNvSpPr/>
            <p:nvPr/>
          </p:nvSpPr>
          <p:spPr>
            <a:xfrm>
              <a:off x="704110" y="862775"/>
              <a:ext cx="1180785" cy="54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>
                  <a:lumMod val="6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54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rPr>
                <a:t>データソース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55" name="グループ化 254"/>
          <p:cNvGrpSpPr/>
          <p:nvPr/>
        </p:nvGrpSpPr>
        <p:grpSpPr>
          <a:xfrm>
            <a:off x="10342108" y="862773"/>
            <a:ext cx="921892" cy="1490461"/>
            <a:chOff x="10227808" y="862773"/>
            <a:chExt cx="921892" cy="1490461"/>
          </a:xfrm>
        </p:grpSpPr>
        <p:grpSp>
          <p:nvGrpSpPr>
            <p:cNvPr id="132" name="グループ化 131"/>
            <p:cNvGrpSpPr/>
            <p:nvPr/>
          </p:nvGrpSpPr>
          <p:grpSpPr>
            <a:xfrm>
              <a:off x="10227808" y="862773"/>
              <a:ext cx="921892" cy="1490461"/>
              <a:chOff x="704110" y="862773"/>
              <a:chExt cx="1180785" cy="1490461"/>
            </a:xfrm>
          </p:grpSpPr>
          <p:sp>
            <p:nvSpPr>
              <p:cNvPr id="133" name="正方形/長方形 11"/>
              <p:cNvSpPr/>
              <p:nvPr/>
            </p:nvSpPr>
            <p:spPr>
              <a:xfrm>
                <a:off x="704110" y="862773"/>
                <a:ext cx="1180785" cy="1490461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34" name="正方形/長方形 11"/>
              <p:cNvSpPr/>
              <p:nvPr/>
            </p:nvSpPr>
            <p:spPr>
              <a:xfrm>
                <a:off x="704110" y="862775"/>
                <a:ext cx="1180785" cy="54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38100">
                <a:solidFill>
                  <a:schemeClr val="bg1">
                    <a:lumMod val="6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5400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18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u="none" strike="noStrike" kern="1200" cap="none" spc="10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活用先</a:t>
                </a:r>
                <a:endPara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135" name="正方形/長方形 14"/>
            <p:cNvSpPr/>
            <p:nvPr/>
          </p:nvSpPr>
          <p:spPr>
            <a:xfrm>
              <a:off x="10336296" y="1902758"/>
              <a:ext cx="704919" cy="314025"/>
            </a:xfrm>
            <a:prstGeom prst="flowChartMagneticDisk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t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システム</a:t>
              </a:r>
            </a:p>
          </p:txBody>
        </p:sp>
        <p:sp>
          <p:nvSpPr>
            <p:cNvPr id="136" name="正方形/長方形 14"/>
            <p:cNvSpPr/>
            <p:nvPr/>
          </p:nvSpPr>
          <p:spPr>
            <a:xfrm>
              <a:off x="10336296" y="1531410"/>
              <a:ext cx="704919" cy="314025"/>
            </a:xfrm>
            <a:prstGeom prst="flowChartMagneticDisk">
              <a:avLst/>
            </a:prstGeom>
            <a:ln w="19050">
              <a:solidFill>
                <a:srgbClr val="7F7F7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tIns="108000" rtlCol="0" anchor="ctr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404040">
                      <a:lumMod val="50000"/>
                    </a:srgbClr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システム</a:t>
              </a:r>
            </a:p>
          </p:txBody>
        </p:sp>
      </p:grpSp>
      <p:sp>
        <p:nvSpPr>
          <p:cNvPr id="19" name="正方形/長方形 21"/>
          <p:cNvSpPr/>
          <p:nvPr/>
        </p:nvSpPr>
        <p:spPr>
          <a:xfrm>
            <a:off x="4898372" y="2814995"/>
            <a:ext cx="412864" cy="440991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33" name="正方形/長方形 21"/>
          <p:cNvSpPr/>
          <p:nvPr/>
        </p:nvSpPr>
        <p:spPr>
          <a:xfrm>
            <a:off x="5427481" y="5082989"/>
            <a:ext cx="1080000" cy="981984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ス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リ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ーム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処理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150800" y="3903818"/>
            <a:ext cx="1080000" cy="460642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</a:t>
            </a:r>
            <a:r>
              <a:rPr kumimoji="1" lang="en-US" altLang="ja-JP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 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／機械学習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モデ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作成</a:t>
            </a: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)</a:t>
            </a:r>
          </a:p>
        </p:txBody>
      </p:sp>
      <p:grpSp>
        <p:nvGrpSpPr>
          <p:cNvPr id="131" name="グループ化 130"/>
          <p:cNvGrpSpPr/>
          <p:nvPr/>
        </p:nvGrpSpPr>
        <p:grpSpPr>
          <a:xfrm>
            <a:off x="1984485" y="862776"/>
            <a:ext cx="7951372" cy="5400864"/>
            <a:chOff x="2319701" y="862776"/>
            <a:chExt cx="7650359" cy="5400864"/>
          </a:xfrm>
        </p:grpSpPr>
        <p:sp>
          <p:nvSpPr>
            <p:cNvPr id="124" name="正方形/長方形 11"/>
            <p:cNvSpPr/>
            <p:nvPr/>
          </p:nvSpPr>
          <p:spPr>
            <a:xfrm>
              <a:off x="2319701" y="862776"/>
              <a:ext cx="7650359" cy="5400864"/>
            </a:xfrm>
            <a:prstGeom prst="rect">
              <a:avLst/>
            </a:prstGeom>
            <a:noFill/>
            <a:ln w="38100">
              <a:solidFill>
                <a:srgbClr val="0036A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endParaRPr>
            </a:p>
          </p:txBody>
        </p:sp>
        <p:sp>
          <p:nvSpPr>
            <p:cNvPr id="60" name="正方形/長方形 11"/>
            <p:cNvSpPr/>
            <p:nvPr/>
          </p:nvSpPr>
          <p:spPr>
            <a:xfrm>
              <a:off x="2319701" y="862776"/>
              <a:ext cx="7650359" cy="540000"/>
            </a:xfrm>
            <a:prstGeom prst="rect">
              <a:avLst/>
            </a:prstGeom>
            <a:solidFill>
              <a:srgbClr val="0036A2"/>
            </a:solidFill>
            <a:ln w="38100">
              <a:solidFill>
                <a:srgbClr val="0036A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000"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1" i="0" u="none" strike="noStrike" kern="1200" cap="none" spc="-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ビッ</a:t>
              </a:r>
              <a:r>
                <a:rPr kumimoji="1" lang="ja-JP" altLang="en-US" sz="15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グデ</a:t>
              </a:r>
              <a:r>
                <a:rPr kumimoji="1" lang="ja-JP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ー</a:t>
              </a:r>
              <a:r>
                <a:rPr kumimoji="1" lang="ja-JP" altLang="en-US" sz="15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タ</a:t>
              </a:r>
              <a:r>
                <a:rPr kumimoji="1" lang="ja-JP" altLang="en-US" sz="1500" b="1" i="0" u="none" strike="noStrike" kern="1200" cap="none" spc="20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Meiryo" charset="-128"/>
                </a:rPr>
                <a:t>基盤</a:t>
              </a:r>
            </a:p>
          </p:txBody>
        </p:sp>
      </p:grpSp>
      <p:sp>
        <p:nvSpPr>
          <p:cNvPr id="61" name="Pentagon 186"/>
          <p:cNvSpPr/>
          <p:nvPr/>
        </p:nvSpPr>
        <p:spPr>
          <a:xfrm>
            <a:off x="2085339" y="1145058"/>
            <a:ext cx="1216957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2520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収集</a:t>
            </a:r>
          </a:p>
        </p:txBody>
      </p:sp>
      <p:sp>
        <p:nvSpPr>
          <p:cNvPr id="62" name="Pentagon 187"/>
          <p:cNvSpPr/>
          <p:nvPr/>
        </p:nvSpPr>
        <p:spPr>
          <a:xfrm>
            <a:off x="3352136" y="1145058"/>
            <a:ext cx="1448120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蓄積</a:t>
            </a:r>
          </a:p>
        </p:txBody>
      </p:sp>
      <p:sp>
        <p:nvSpPr>
          <p:cNvPr id="63" name="Pentagon 188"/>
          <p:cNvSpPr/>
          <p:nvPr/>
        </p:nvSpPr>
        <p:spPr>
          <a:xfrm>
            <a:off x="4850096" y="1145058"/>
            <a:ext cx="2250864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加工</a:t>
            </a:r>
          </a:p>
        </p:txBody>
      </p:sp>
      <p:sp>
        <p:nvSpPr>
          <p:cNvPr id="64" name="Pentagon 242"/>
          <p:cNvSpPr/>
          <p:nvPr/>
        </p:nvSpPr>
        <p:spPr>
          <a:xfrm>
            <a:off x="7150800" y="1145058"/>
            <a:ext cx="2684205" cy="216000"/>
          </a:xfrm>
          <a:prstGeom prst="homePlate">
            <a:avLst>
              <a:gd name="adj" fmla="val 367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52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0" normalizeH="0" baseline="0" noProof="0" dirty="0">
                <a:ln>
                  <a:noFill/>
                </a:ln>
                <a:solidFill>
                  <a:srgbClr val="002774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活用</a:t>
            </a:r>
          </a:p>
        </p:txBody>
      </p:sp>
      <p:sp>
        <p:nvSpPr>
          <p:cNvPr id="77" name="円柱 76"/>
          <p:cNvSpPr/>
          <p:nvPr/>
        </p:nvSpPr>
        <p:spPr>
          <a:xfrm>
            <a:off x="5555144" y="2627021"/>
            <a:ext cx="889044" cy="822150"/>
          </a:xfrm>
          <a:prstGeom prst="can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tIns="72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ウェ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アハウス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0" name="円柱 79"/>
          <p:cNvSpPr/>
          <p:nvPr/>
        </p:nvSpPr>
        <p:spPr>
          <a:xfrm>
            <a:off x="7603980" y="2209074"/>
            <a:ext cx="576000" cy="504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1" name="円柱 80"/>
          <p:cNvSpPr/>
          <p:nvPr/>
        </p:nvSpPr>
        <p:spPr>
          <a:xfrm>
            <a:off x="7478976" y="2458534"/>
            <a:ext cx="612000" cy="540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82" name="円柱 81"/>
          <p:cNvSpPr/>
          <p:nvPr/>
        </p:nvSpPr>
        <p:spPr>
          <a:xfrm>
            <a:off x="7344867" y="2717098"/>
            <a:ext cx="648000" cy="576000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1188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マート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97" name="正方形/長方形 21"/>
          <p:cNvSpPr/>
          <p:nvPr/>
        </p:nvSpPr>
        <p:spPr>
          <a:xfrm>
            <a:off x="6688096" y="2817759"/>
            <a:ext cx="412864" cy="440991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105" name="正方形/長方形 24"/>
          <p:cNvSpPr/>
          <p:nvPr/>
        </p:nvSpPr>
        <p:spPr>
          <a:xfrm>
            <a:off x="8587709" y="1929588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AP</a:t>
            </a:r>
            <a:r>
              <a:rPr kumimoji="1" lang="en-US" altLang="ja-JP" sz="1100" b="1" i="0" u="none" strike="noStrike" kern="1200" cap="none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連携</a:t>
            </a:r>
          </a:p>
        </p:txBody>
      </p:sp>
      <p:sp>
        <p:nvSpPr>
          <p:cNvPr id="140" name="円柱 139"/>
          <p:cNvSpPr/>
          <p:nvPr/>
        </p:nvSpPr>
        <p:spPr>
          <a:xfrm>
            <a:off x="7411517" y="5330645"/>
            <a:ext cx="888728" cy="347338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41" name="円柱 140"/>
          <p:cNvSpPr/>
          <p:nvPr/>
        </p:nvSpPr>
        <p:spPr>
          <a:xfrm>
            <a:off x="7283501" y="5493648"/>
            <a:ext cx="944275" cy="372149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42" name="円柱 141"/>
          <p:cNvSpPr/>
          <p:nvPr/>
        </p:nvSpPr>
        <p:spPr>
          <a:xfrm>
            <a:off x="7148245" y="5668013"/>
            <a:ext cx="999820" cy="396958"/>
          </a:xfrm>
          <a:prstGeom prst="can">
            <a:avLst/>
          </a:prstGeom>
          <a:ln w="19050">
            <a:solidFill>
              <a:srgbClr val="00B05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792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データマ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90502" y="4872283"/>
            <a:ext cx="11810998" cy="0"/>
          </a:xfrm>
          <a:prstGeom prst="straightConnector1">
            <a:avLst/>
          </a:prstGeom>
          <a:ln w="15875" cap="rnd">
            <a:solidFill>
              <a:schemeClr val="tx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3" name="グループ化 262"/>
          <p:cNvGrpSpPr/>
          <p:nvPr/>
        </p:nvGrpSpPr>
        <p:grpSpPr>
          <a:xfrm>
            <a:off x="10443215" y="2591470"/>
            <a:ext cx="717844" cy="475910"/>
            <a:chOff x="10443215" y="2591470"/>
            <a:chExt cx="717844" cy="475910"/>
          </a:xfrm>
        </p:grpSpPr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2591470"/>
              <a:ext cx="342440" cy="343782"/>
            </a:xfrm>
            <a:prstGeom prst="rect">
              <a:avLst/>
            </a:prstGeom>
          </p:spPr>
        </p:pic>
        <p:pic>
          <p:nvPicPr>
            <p:cNvPr id="144" name="図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2591470"/>
              <a:ext cx="342440" cy="343782"/>
            </a:xfrm>
            <a:prstGeom prst="rect">
              <a:avLst/>
            </a:prstGeom>
          </p:spPr>
        </p:pic>
        <p:pic>
          <p:nvPicPr>
            <p:cNvPr id="145" name="図 1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2687850"/>
              <a:ext cx="378047" cy="379530"/>
            </a:xfrm>
            <a:prstGeom prst="rect">
              <a:avLst/>
            </a:prstGeom>
          </p:spPr>
        </p:pic>
      </p:grpSp>
      <p:grpSp>
        <p:nvGrpSpPr>
          <p:cNvPr id="262" name="グループ化 261"/>
          <p:cNvGrpSpPr/>
          <p:nvPr/>
        </p:nvGrpSpPr>
        <p:grpSpPr>
          <a:xfrm>
            <a:off x="10443215" y="3287586"/>
            <a:ext cx="717844" cy="475910"/>
            <a:chOff x="10443215" y="3287586"/>
            <a:chExt cx="717844" cy="475910"/>
          </a:xfrm>
        </p:grpSpPr>
        <p:pic>
          <p:nvPicPr>
            <p:cNvPr id="151" name="図 1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3287586"/>
              <a:ext cx="342440" cy="343782"/>
            </a:xfrm>
            <a:prstGeom prst="rect">
              <a:avLst/>
            </a:prstGeom>
          </p:spPr>
        </p:pic>
        <p:pic>
          <p:nvPicPr>
            <p:cNvPr id="152" name="図 1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3287586"/>
              <a:ext cx="342440" cy="343782"/>
            </a:xfrm>
            <a:prstGeom prst="rect">
              <a:avLst/>
            </a:prstGeom>
          </p:spPr>
        </p:pic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3383966"/>
              <a:ext cx="378048" cy="379530"/>
            </a:xfrm>
            <a:prstGeom prst="rect">
              <a:avLst/>
            </a:prstGeom>
          </p:spPr>
        </p:pic>
      </p:grpSp>
      <p:grpSp>
        <p:nvGrpSpPr>
          <p:cNvPr id="261" name="グループ化 260"/>
          <p:cNvGrpSpPr/>
          <p:nvPr/>
        </p:nvGrpSpPr>
        <p:grpSpPr>
          <a:xfrm>
            <a:off x="10443215" y="3805067"/>
            <a:ext cx="717844" cy="475910"/>
            <a:chOff x="10443215" y="3805067"/>
            <a:chExt cx="717844" cy="475910"/>
          </a:xfrm>
        </p:grpSpPr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3805067"/>
              <a:ext cx="342440" cy="343782"/>
            </a:xfrm>
            <a:prstGeom prst="rect">
              <a:avLst/>
            </a:prstGeom>
          </p:spPr>
        </p:pic>
        <p:pic>
          <p:nvPicPr>
            <p:cNvPr id="156" name="図 15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3805067"/>
              <a:ext cx="342440" cy="343782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3901447"/>
              <a:ext cx="378048" cy="379530"/>
            </a:xfrm>
            <a:prstGeom prst="rect">
              <a:avLst/>
            </a:prstGeom>
          </p:spPr>
        </p:pic>
      </p:grpSp>
      <p:grpSp>
        <p:nvGrpSpPr>
          <p:cNvPr id="260" name="グループ化 259"/>
          <p:cNvGrpSpPr/>
          <p:nvPr/>
        </p:nvGrpSpPr>
        <p:grpSpPr>
          <a:xfrm>
            <a:off x="10443215" y="4322549"/>
            <a:ext cx="717844" cy="475910"/>
            <a:chOff x="10443215" y="4322549"/>
            <a:chExt cx="717844" cy="475910"/>
          </a:xfrm>
        </p:grpSpPr>
        <p:pic>
          <p:nvPicPr>
            <p:cNvPr id="159" name="図 1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4322549"/>
              <a:ext cx="342440" cy="343782"/>
            </a:xfrm>
            <a:prstGeom prst="rect">
              <a:avLst/>
            </a:prstGeom>
          </p:spPr>
        </p:pic>
        <p:pic>
          <p:nvPicPr>
            <p:cNvPr id="160" name="図 1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4322549"/>
              <a:ext cx="342440" cy="343782"/>
            </a:xfrm>
            <a:prstGeom prst="rect">
              <a:avLst/>
            </a:prstGeom>
          </p:spPr>
        </p:pic>
        <p:pic>
          <p:nvPicPr>
            <p:cNvPr id="161" name="図 1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4418929"/>
              <a:ext cx="378048" cy="379530"/>
            </a:xfrm>
            <a:prstGeom prst="rect">
              <a:avLst/>
            </a:prstGeom>
          </p:spPr>
        </p:pic>
      </p:grpSp>
      <p:grpSp>
        <p:nvGrpSpPr>
          <p:cNvPr id="259" name="グループ化 258"/>
          <p:cNvGrpSpPr/>
          <p:nvPr/>
        </p:nvGrpSpPr>
        <p:grpSpPr>
          <a:xfrm>
            <a:off x="10443215" y="5075639"/>
            <a:ext cx="717844" cy="475910"/>
            <a:chOff x="10443215" y="5075639"/>
            <a:chExt cx="717844" cy="475910"/>
          </a:xfrm>
        </p:grpSpPr>
        <p:pic>
          <p:nvPicPr>
            <p:cNvPr id="169" name="図 1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5075639"/>
              <a:ext cx="342440" cy="343782"/>
            </a:xfrm>
            <a:prstGeom prst="rect">
              <a:avLst/>
            </a:prstGeom>
          </p:spPr>
        </p:pic>
        <p:pic>
          <p:nvPicPr>
            <p:cNvPr id="170" name="図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5075639"/>
              <a:ext cx="342440" cy="343782"/>
            </a:xfrm>
            <a:prstGeom prst="rect">
              <a:avLst/>
            </a:prstGeom>
          </p:spPr>
        </p:pic>
        <p:pic>
          <p:nvPicPr>
            <p:cNvPr id="171" name="図 17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5172019"/>
              <a:ext cx="378048" cy="379530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10443215" y="5593121"/>
            <a:ext cx="717844" cy="475910"/>
            <a:chOff x="10443215" y="5593121"/>
            <a:chExt cx="717844" cy="475910"/>
          </a:xfrm>
        </p:grpSpPr>
        <p:pic>
          <p:nvPicPr>
            <p:cNvPr id="166" name="図 1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8619" y="5593121"/>
              <a:ext cx="342440" cy="343782"/>
            </a:xfrm>
            <a:prstGeom prst="rect">
              <a:avLst/>
            </a:prstGeom>
          </p:spPr>
        </p:pic>
        <p:pic>
          <p:nvPicPr>
            <p:cNvPr id="167" name="図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215" y="5593121"/>
              <a:ext cx="342440" cy="343782"/>
            </a:xfrm>
            <a:prstGeom prst="rect">
              <a:avLst/>
            </a:prstGeom>
          </p:spPr>
        </p:pic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13113" y="5689501"/>
              <a:ext cx="378048" cy="379530"/>
            </a:xfrm>
            <a:prstGeom prst="rect">
              <a:avLst/>
            </a:prstGeom>
          </p:spPr>
        </p:pic>
      </p:grpSp>
      <p:grpSp>
        <p:nvGrpSpPr>
          <p:cNvPr id="113" name="グループ化 112"/>
          <p:cNvGrpSpPr/>
          <p:nvPr/>
        </p:nvGrpSpPr>
        <p:grpSpPr>
          <a:xfrm>
            <a:off x="1473200" y="1735802"/>
            <a:ext cx="624540" cy="1581184"/>
            <a:chOff x="1388180" y="1735802"/>
            <a:chExt cx="719418" cy="1581184"/>
          </a:xfrm>
        </p:grpSpPr>
        <p:cxnSp>
          <p:nvCxnSpPr>
            <p:cNvPr id="112" name="直線コネクタ 111"/>
            <p:cNvCxnSpPr/>
            <p:nvPr/>
          </p:nvCxnSpPr>
          <p:spPr>
            <a:xfrm>
              <a:off x="1388180" y="1735802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>
              <a:off x="1388180" y="2262863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/>
            <p:cNvCxnSpPr/>
            <p:nvPr/>
          </p:nvCxnSpPr>
          <p:spPr>
            <a:xfrm>
              <a:off x="1388180" y="2789924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>
              <a:off x="1388180" y="3316986"/>
              <a:ext cx="719418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14"/>
          <p:cNvSpPr/>
          <p:nvPr/>
        </p:nvSpPr>
        <p:spPr>
          <a:xfrm>
            <a:off x="879130" y="2043434"/>
            <a:ext cx="704919" cy="432000"/>
          </a:xfrm>
          <a:prstGeom prst="flowChartMagneticDisk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108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システム</a:t>
            </a:r>
          </a:p>
        </p:txBody>
      </p:sp>
      <p:sp>
        <p:nvSpPr>
          <p:cNvPr id="34" name="正方形/長方形 14"/>
          <p:cNvSpPr/>
          <p:nvPr/>
        </p:nvSpPr>
        <p:spPr>
          <a:xfrm>
            <a:off x="879130" y="1519802"/>
            <a:ext cx="704919" cy="432000"/>
          </a:xfrm>
          <a:prstGeom prst="flowChartMagneticDisk">
            <a:avLst/>
          </a:prstGeom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tIns="10800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システム</a:t>
            </a:r>
          </a:p>
        </p:txBody>
      </p:sp>
      <p:sp>
        <p:nvSpPr>
          <p:cNvPr id="188" name="フリーフォーム 187"/>
          <p:cNvSpPr/>
          <p:nvPr/>
        </p:nvSpPr>
        <p:spPr>
          <a:xfrm>
            <a:off x="2929857" y="4814047"/>
            <a:ext cx="1151325" cy="596633"/>
          </a:xfrm>
          <a:custGeom>
            <a:avLst/>
            <a:gdLst>
              <a:gd name="connsiteX0" fmla="*/ 0 w 1075765"/>
              <a:gd name="connsiteY0" fmla="*/ 578223 h 578223"/>
              <a:gd name="connsiteX1" fmla="*/ 1075765 w 1075765"/>
              <a:gd name="connsiteY1" fmla="*/ 578223 h 578223"/>
              <a:gd name="connsiteX2" fmla="*/ 1075765 w 1075765"/>
              <a:gd name="connsiteY2" fmla="*/ 0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765" h="578223">
                <a:moveTo>
                  <a:pt x="0" y="578223"/>
                </a:moveTo>
                <a:lnTo>
                  <a:pt x="1075765" y="578223"/>
                </a:lnTo>
                <a:lnTo>
                  <a:pt x="1075765" y="0"/>
                </a:lnTo>
              </a:path>
            </a:pathLst>
          </a:cu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HGPｺﾞｼｯｸE"/>
              <a:ea typeface="HGPｺﾞｼｯｸE"/>
              <a:cs typeface="+mn-cs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156105" y="3136986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ETL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2156106" y="1555802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-5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ファイ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ル転送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2156108" y="2082863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API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2156108" y="2609924"/>
            <a:ext cx="1024121" cy="360000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バルクローダ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156105" y="5082989"/>
            <a:ext cx="1024121" cy="984204"/>
          </a:xfrm>
          <a:prstGeom prst="rect">
            <a:avLst/>
          </a:prstGeom>
          <a:ln w="19050">
            <a:solidFill>
              <a:srgbClr val="FFC000"/>
            </a:solidFill>
            <a:miter lim="800000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データハブ</a:t>
            </a:r>
          </a:p>
        </p:txBody>
      </p:sp>
      <p:cxnSp>
        <p:nvCxnSpPr>
          <p:cNvPr id="207" name="直線コネクタ 206"/>
          <p:cNvCxnSpPr/>
          <p:nvPr/>
        </p:nvCxnSpPr>
        <p:spPr>
          <a:xfrm>
            <a:off x="4652682" y="4580758"/>
            <a:ext cx="3886200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>
            <a:off x="4571999" y="3773934"/>
            <a:ext cx="3966883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6165476" y="2350305"/>
            <a:ext cx="1351430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21"/>
          <p:cNvSpPr/>
          <p:nvPr/>
        </p:nvSpPr>
        <p:spPr>
          <a:xfrm>
            <a:off x="5697481" y="2171388"/>
            <a:ext cx="540000" cy="357834"/>
          </a:xfrm>
          <a:prstGeom prst="rect">
            <a:avLst/>
          </a:prstGeom>
          <a:ln w="19050">
            <a:solidFill>
              <a:srgbClr val="506DDE"/>
            </a:solidFill>
            <a:tailEnd w="med" len="sm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72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加工</a:t>
            </a:r>
          </a:p>
        </p:txBody>
      </p:sp>
      <p:sp>
        <p:nvSpPr>
          <p:cNvPr id="8" name="円柱 7"/>
          <p:cNvSpPr/>
          <p:nvPr/>
        </p:nvSpPr>
        <p:spPr>
          <a:xfrm>
            <a:off x="3543300" y="1519803"/>
            <a:ext cx="1068568" cy="3243728"/>
          </a:xfrm>
          <a:prstGeom prst="can">
            <a:avLst/>
          </a:prstGeom>
          <a:ln w="19050">
            <a:solidFill>
              <a:srgbClr val="C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データレイク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8587709" y="4364758"/>
            <a:ext cx="1152000" cy="432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ポ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タ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ル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／検索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（管理機能）</a:t>
            </a:r>
          </a:p>
        </p:txBody>
      </p:sp>
      <p:cxnSp>
        <p:nvCxnSpPr>
          <p:cNvPr id="239" name="直線コネクタ 238"/>
          <p:cNvCxnSpPr/>
          <p:nvPr/>
        </p:nvCxnSpPr>
        <p:spPr>
          <a:xfrm>
            <a:off x="9607924" y="2791102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/>
          <p:cNvCxnSpPr/>
          <p:nvPr/>
        </p:nvCxnSpPr>
        <p:spPr>
          <a:xfrm>
            <a:off x="9607924" y="3821795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直線コネクタ 241"/>
          <p:cNvCxnSpPr/>
          <p:nvPr/>
        </p:nvCxnSpPr>
        <p:spPr>
          <a:xfrm>
            <a:off x="9785351" y="4580758"/>
            <a:ext cx="615949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直線コネクタ 243"/>
          <p:cNvCxnSpPr/>
          <p:nvPr/>
        </p:nvCxnSpPr>
        <p:spPr>
          <a:xfrm>
            <a:off x="9607924" y="5226989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/>
          <p:cNvCxnSpPr/>
          <p:nvPr/>
        </p:nvCxnSpPr>
        <p:spPr>
          <a:xfrm>
            <a:off x="9607924" y="5920973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3"/>
          <p:cNvSpPr/>
          <p:nvPr/>
        </p:nvSpPr>
        <p:spPr>
          <a:xfrm>
            <a:off x="8587709" y="5776973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可視化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109" name="正方形/長方形 33"/>
          <p:cNvSpPr/>
          <p:nvPr/>
        </p:nvSpPr>
        <p:spPr>
          <a:xfrm>
            <a:off x="8587709" y="5082989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通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知</a:t>
            </a:r>
            <a:r>
              <a:rPr kumimoji="1" lang="ja-JP" altLang="en-US" sz="1100" b="1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・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アラ</a:t>
            </a:r>
            <a:r>
              <a:rPr kumimoji="1" lang="ja-JP" altLang="en-US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ト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87709" y="2303374"/>
            <a:ext cx="1152000" cy="975456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可視</a:t>
            </a:r>
            <a:r>
              <a:rPr kumimoji="1" lang="ja-JP" altLang="en-US" sz="11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化・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分</a:t>
            </a:r>
            <a:r>
              <a:rPr kumimoji="1" lang="ja-JP" altLang="en-US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析</a:t>
            </a:r>
            <a:endParaRPr kumimoji="1" lang="en-US" altLang="ja-JP" sz="1100" b="1" i="0" u="none" strike="noStrike" kern="1200" cap="none" spc="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BI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8587709" y="3364616"/>
            <a:ext cx="1152000" cy="914358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A</a:t>
            </a:r>
            <a:r>
              <a:rPr kumimoji="1" lang="en-US" altLang="ja-JP" sz="1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I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 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／機械学習</a:t>
            </a:r>
            <a:endParaRPr kumimoji="1" lang="en-US" altLang="ja-JP" sz="11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Meiryo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(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予測</a:t>
            </a:r>
            <a:r>
              <a:rPr kumimoji="1" lang="en-US" altLang="ja-JP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)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2" y="3113211"/>
            <a:ext cx="424852" cy="4232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95" y="5679701"/>
            <a:ext cx="441388" cy="4396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67" y="4933950"/>
            <a:ext cx="652844" cy="650302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2" y="2582986"/>
            <a:ext cx="424852" cy="423200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1470315" y="5343310"/>
            <a:ext cx="627426" cy="476262"/>
            <a:chOff x="1384300" y="5343310"/>
            <a:chExt cx="713441" cy="476262"/>
          </a:xfrm>
        </p:grpSpPr>
        <p:cxnSp>
          <p:nvCxnSpPr>
            <p:cNvPr id="181" name="直線コネクタ 180"/>
            <p:cNvCxnSpPr/>
            <p:nvPr/>
          </p:nvCxnSpPr>
          <p:spPr>
            <a:xfrm>
              <a:off x="1384300" y="5343310"/>
              <a:ext cx="71344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>
              <a:off x="1384300" y="5819572"/>
              <a:ext cx="713441" cy="0"/>
            </a:xfrm>
            <a:prstGeom prst="line">
              <a:avLst/>
            </a:prstGeom>
            <a:ln w="44450">
              <a:solidFill>
                <a:srgbClr val="787878"/>
              </a:solidFill>
              <a:miter lim="800000"/>
              <a:tailEnd type="triangle" w="med" len="med"/>
            </a:ln>
            <a:effectLst>
              <a:glow rad="101600">
                <a:schemeClr val="bg1"/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直線コネクタ 129"/>
          <p:cNvCxnSpPr/>
          <p:nvPr/>
        </p:nvCxnSpPr>
        <p:spPr>
          <a:xfrm>
            <a:off x="9607924" y="1699802"/>
            <a:ext cx="793376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9785351" y="2073588"/>
            <a:ext cx="615949" cy="0"/>
          </a:xfrm>
          <a:prstGeom prst="line">
            <a:avLst/>
          </a:prstGeom>
          <a:ln w="44450">
            <a:solidFill>
              <a:srgbClr val="787878"/>
            </a:solidFill>
            <a:miter lim="800000"/>
            <a:headEnd type="triangle"/>
            <a:tailEnd type="triangle" w="med" len="med"/>
          </a:ln>
          <a:effectLst>
            <a:glow rad="1016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24"/>
          <p:cNvSpPr/>
          <p:nvPr/>
        </p:nvSpPr>
        <p:spPr>
          <a:xfrm>
            <a:off x="8587709" y="1555802"/>
            <a:ext cx="1152000" cy="288000"/>
          </a:xfrm>
          <a:prstGeom prst="rect">
            <a:avLst/>
          </a:prstGeom>
          <a:ln w="19050">
            <a:solidFill>
              <a:srgbClr val="00B050"/>
            </a:solidFill>
            <a:miter lim="800000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36000" rIns="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デ</a:t>
            </a:r>
            <a:r>
              <a:rPr kumimoji="1" lang="ja-JP" altLang="en-US" sz="11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ー</a:t>
            </a:r>
            <a:r>
              <a:rPr kumimoji="1" lang="ja-JP" altLang="en-US" sz="11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Meiryo" charset="-128"/>
              </a:rPr>
              <a:t>タ転送</a:t>
            </a:r>
          </a:p>
        </p:txBody>
      </p:sp>
      <p:sp>
        <p:nvSpPr>
          <p:cNvPr id="138" name="角丸四角形 137"/>
          <p:cNvSpPr/>
          <p:nvPr/>
        </p:nvSpPr>
        <p:spPr>
          <a:xfrm>
            <a:off x="658755" y="1750150"/>
            <a:ext cx="2660415" cy="2400611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データ収集機能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データソースから蓄積基盤にデータを収集することができる。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データソースとして</a:t>
            </a:r>
            <a:r>
              <a:rPr kumimoji="1" lang="ja-JP" altLang="en-US" sz="1400" dirty="0">
                <a:solidFill>
                  <a:schemeClr val="tx1"/>
                </a:solidFill>
              </a:rPr>
              <a:t>既存システムがあるケースが多く、</a:t>
            </a:r>
            <a:r>
              <a:rPr kumimoji="1" lang="en-US" altLang="ja-JP" sz="1400" dirty="0">
                <a:solidFill>
                  <a:schemeClr val="tx1"/>
                </a:solidFill>
              </a:rPr>
              <a:t>ETL</a:t>
            </a:r>
            <a:r>
              <a:rPr kumimoji="1" lang="ja-JP" altLang="en-US" sz="1400" dirty="0">
                <a:solidFill>
                  <a:schemeClr val="tx1"/>
                </a:solidFill>
              </a:rPr>
              <a:t>ツールなどを利用することがある。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3319170" y="1750150"/>
            <a:ext cx="2660415" cy="2396945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データ蓄積機能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データソースから収集したデータをオブジェクトストレージや分散ファイルシステム上に格納することができる。</a:t>
            </a:r>
            <a:endParaRPr lang="en-US" altLang="ja-JP" sz="1400" dirty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5979585" y="1750150"/>
            <a:ext cx="2660415" cy="2396945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データ加工機能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蓄積基盤へのデータの収集時、もしくは収集後のデータに対して加工処理ができる。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加工処理の内容については案件ごとに定義する。クレンジング等の前処理、結合・フィルタリング、分析など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8640000" y="1781294"/>
            <a:ext cx="2660415" cy="2367608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C00000"/>
                </a:solidFill>
              </a:rPr>
              <a:t>データ活用機能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蓄積基盤に格納したデータを活用先のシステムや外部に連携することができる。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    提供方法はファイル連携するケースもあれば、</a:t>
            </a:r>
            <a:r>
              <a:rPr lang="en-US" altLang="ja-JP" sz="1400" dirty="0">
                <a:solidFill>
                  <a:schemeClr val="tx1"/>
                </a:solidFill>
              </a:rPr>
              <a:t>BI</a:t>
            </a:r>
            <a:r>
              <a:rPr lang="ja-JP" altLang="en-US" sz="1400" dirty="0">
                <a:solidFill>
                  <a:schemeClr val="tx1"/>
                </a:solidFill>
              </a:rPr>
              <a:t>システムが利用するデータの格納基盤とするケースなどがある。</a:t>
            </a:r>
          </a:p>
        </p:txBody>
      </p:sp>
      <p:sp>
        <p:nvSpPr>
          <p:cNvPr id="148" name="角丸四角形 147"/>
          <p:cNvSpPr/>
          <p:nvPr/>
        </p:nvSpPr>
        <p:spPr>
          <a:xfrm>
            <a:off x="658754" y="5446307"/>
            <a:ext cx="10641661" cy="864351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>
                <a:solidFill>
                  <a:srgbClr val="C00000"/>
                </a:solidFill>
              </a:rPr>
              <a:t>非機能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可用性、性能・拡張性、運用性、セキュリティ、移行性といった項目のうち、データ活用基盤として検討すべき内容を</a:t>
            </a:r>
            <a:r>
              <a:rPr lang="ja-JP" altLang="en-US" sz="1400">
                <a:solidFill>
                  <a:schemeClr val="tx1"/>
                </a:solidFill>
              </a:rPr>
              <a:t>整理。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658754" y="4169125"/>
            <a:ext cx="10641661" cy="1272775"/>
          </a:xfrm>
          <a:prstGeom prst="round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>
                <a:solidFill>
                  <a:srgbClr val="C00000"/>
                </a:solidFill>
              </a:rPr>
              <a:t>ストリーム処理機能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時次、日次のような単位ではなく、秒～分単位、逐次処理など、データの発生から活用まで低レイテンシな処理として実現できる。上記の「データ収集」や「データ加工」「データ活用」機能を包含するもののアーキテクチャをワンストップで検討する必要があるため、本ドキュメントでは独立して定義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4814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2017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Template_169_20161220.pptx" id="{9C1404FA-E4BC-41CC-868C-1DE92EC45D5A}" vid="{8FF70007-C189-44F0-A916-53EF6FFD4E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Presentation_Template_169_EN</Template>
  <TotalTime>7961</TotalTime>
  <Words>443</Words>
  <Application>Microsoft Office PowerPoint</Application>
  <PresentationFormat>ワイド画面</PresentationFormat>
  <Paragraphs>122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HGPｺﾞｼｯｸE</vt:lpstr>
      <vt:lpstr>Meiryo UI</vt:lpstr>
      <vt:lpstr>MS PGothic</vt:lpstr>
      <vt:lpstr>メイリオ</vt:lpstr>
      <vt:lpstr>游ゴシック</vt:lpstr>
      <vt:lpstr>Arial</vt:lpstr>
      <vt:lpstr>Calibri</vt:lpstr>
      <vt:lpstr>Wingdings</vt:lpstr>
      <vt:lpstr>Presentation Template 2017</vt:lpstr>
      <vt:lpstr>ビッグデータ活用基盤 リファレンスアーキテクチャ図</vt:lpstr>
      <vt:lpstr>ビッグデータ活用基盤 リファレンスアーキテクチャ 達成できる要素</vt:lpstr>
    </vt:vector>
  </TitlesOfParts>
  <Company>株式会社NTTデータ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利用ガイド</dc:title>
  <dc:subject>ビッグデータ活用基盤リファレンスアーキテクチャ</dc:subject>
  <dcterms:created xsi:type="dcterms:W3CDTF">2018-02-01T07:24:15Z</dcterms:created>
  <dcterms:modified xsi:type="dcterms:W3CDTF">2021-02-22T06:04:14Z</dcterms:modified>
</cp:coreProperties>
</file>